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9" r:id="rId2"/>
    <p:sldId id="318" r:id="rId3"/>
    <p:sldId id="317" r:id="rId4"/>
    <p:sldId id="284" r:id="rId5"/>
    <p:sldId id="287" r:id="rId6"/>
    <p:sldId id="285" r:id="rId7"/>
    <p:sldId id="286" r:id="rId8"/>
    <p:sldId id="288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8" r:id="rId26"/>
    <p:sldId id="306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1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63"/>
            <a:ext cx="8229600" cy="1143000"/>
          </a:xfrm>
        </p:spPr>
        <p:txBody>
          <a:bodyPr/>
          <a:lstStyle/>
          <a:p>
            <a:r>
              <a:rPr lang="en-US" dirty="0" smtClean="0"/>
              <a:t>MLP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075"/>
            <a:ext cx="8229600" cy="4525963"/>
          </a:xfrm>
        </p:spPr>
        <p:txBody>
          <a:bodyPr/>
          <a:lstStyle/>
          <a:p>
            <a:r>
              <a:rPr lang="en-US" dirty="0" smtClean="0"/>
              <a:t>MLPs are </a:t>
            </a:r>
            <a:r>
              <a:rPr lang="en-US" dirty="0"/>
              <a:t>composed of a large number </a:t>
            </a:r>
            <a:r>
              <a:rPr lang="en-US" dirty="0" smtClean="0"/>
              <a:t>of interconnected units </a:t>
            </a:r>
            <a:r>
              <a:rPr lang="en-US" dirty="0"/>
              <a:t>working in parallel </a:t>
            </a:r>
            <a:r>
              <a:rPr lang="en-US" dirty="0" smtClean="0"/>
              <a:t>and organized </a:t>
            </a:r>
            <a:r>
              <a:rPr lang="en-US" dirty="0"/>
              <a:t>in </a:t>
            </a:r>
            <a:r>
              <a:rPr lang="en-US" b="1" dirty="0"/>
              <a:t>layers</a:t>
            </a:r>
            <a:r>
              <a:rPr lang="en-US" dirty="0"/>
              <a:t> with a </a:t>
            </a:r>
            <a:r>
              <a:rPr lang="en-US" b="1" dirty="0" err="1"/>
              <a:t>feedforward</a:t>
            </a:r>
            <a:r>
              <a:rPr lang="en-US" dirty="0"/>
              <a:t> information </a:t>
            </a:r>
            <a:r>
              <a:rPr lang="en-US" dirty="0" smtClean="0"/>
              <a:t>flow.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1643" r="1643"/>
          <a:stretch>
            <a:fillRect/>
          </a:stretch>
        </p:blipFill>
        <p:spPr>
          <a:xfrm>
            <a:off x="1300035" y="3075709"/>
            <a:ext cx="5980163" cy="33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MLP </a:t>
            </a:r>
            <a:r>
              <a:rPr lang="en-US" dirty="0" smtClean="0"/>
              <a:t>architecture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signals flow </a:t>
            </a:r>
            <a:r>
              <a:rPr lang="en-US" dirty="0" smtClean="0">
                <a:solidFill>
                  <a:srgbClr val="C50000"/>
                </a:solidFill>
              </a:rPr>
              <a:t>sequentially</a:t>
            </a:r>
            <a:r>
              <a:rPr lang="en-US" dirty="0" smtClean="0"/>
              <a:t> from </a:t>
            </a:r>
            <a:r>
              <a:rPr lang="en-US" dirty="0"/>
              <a:t>the input to the output layer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layer, each unit does the following: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50000"/>
                </a:solidFill>
              </a:rPr>
              <a:t>scalar </a:t>
            </a:r>
            <a:r>
              <a:rPr lang="en-US" dirty="0">
                <a:solidFill>
                  <a:srgbClr val="C50000"/>
                </a:solidFill>
              </a:rPr>
              <a:t>product </a:t>
            </a:r>
            <a:r>
              <a:rPr lang="en-US" dirty="0"/>
              <a:t>between a </a:t>
            </a:r>
            <a:r>
              <a:rPr lang="en-US" dirty="0" smtClean="0"/>
              <a:t>vector of </a:t>
            </a:r>
            <a:r>
              <a:rPr lang="en-US" dirty="0"/>
              <a:t>weights and the vector </a:t>
            </a:r>
            <a:r>
              <a:rPr lang="en-US" dirty="0" smtClean="0"/>
              <a:t>of </a:t>
            </a:r>
            <a:r>
              <a:rPr lang="en-US" dirty="0"/>
              <a:t>outputs of the previous </a:t>
            </a:r>
            <a:r>
              <a:rPr lang="en-US" dirty="0" smtClean="0"/>
              <a:t>layer;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50000"/>
                </a:solidFill>
              </a:rPr>
              <a:t>nonlinear function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each </a:t>
            </a:r>
            <a:r>
              <a:rPr lang="en-US" dirty="0"/>
              <a:t>result to produce the input for the next </a:t>
            </a:r>
            <a:r>
              <a:rPr lang="en-US" dirty="0" smtClean="0"/>
              <a:t>layer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A popular transfer function is the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C50000"/>
                </a:solidFill>
              </a:rPr>
              <a:t>sigmoidal (or “logistic”) function</a:t>
            </a:r>
            <a:endParaRPr lang="en-US" dirty="0">
              <a:solidFill>
                <a:srgbClr val="C5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55" y="4949112"/>
            <a:ext cx="1778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MLPs are universal </a:t>
            </a:r>
            <a:r>
              <a:rPr lang="en-US" dirty="0" err="1" smtClean="0"/>
              <a:t>approximators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the flexibility of </a:t>
            </a:r>
            <a:r>
              <a:rPr lang="en-US" dirty="0" smtClean="0"/>
              <a:t>the MLP </a:t>
            </a:r>
            <a:r>
              <a:rPr lang="en-US" dirty="0"/>
              <a:t>architecture to </a:t>
            </a:r>
            <a:r>
              <a:rPr lang="en-US" dirty="0" smtClean="0"/>
              <a:t>represent input</a:t>
            </a:r>
            <a:r>
              <a:rPr lang="en-US" dirty="0"/>
              <a:t>-</a:t>
            </a:r>
            <a:r>
              <a:rPr lang="en-US" dirty="0" smtClean="0"/>
              <a:t>output </a:t>
            </a:r>
            <a:r>
              <a:rPr lang="en-US" dirty="0"/>
              <a:t>mappings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MLP with one hidden </a:t>
            </a:r>
            <a:r>
              <a:rPr lang="en-US" dirty="0" smtClean="0"/>
              <a:t>layer and a sufficient number of hidden nodes </a:t>
            </a:r>
            <a:r>
              <a:rPr lang="en-US" dirty="0"/>
              <a:t>can approximate any smooth function to any </a:t>
            </a:r>
            <a:r>
              <a:rPr lang="en-US" dirty="0" smtClean="0"/>
              <a:t>desired accuracy.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50000"/>
                </a:solidFill>
              </a:rPr>
              <a:t>MLPs are very flexible models</a:t>
            </a:r>
            <a:r>
              <a:rPr lang="en-US" dirty="0" smtClean="0"/>
              <a:t>: they can approximate any smooth input-output transformation.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5246" y="5342462"/>
            <a:ext cx="8909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Analyzing a neural network output with </a:t>
            </a:r>
            <a:r>
              <a:rPr lang="en-US" sz="2000" dirty="0" err="1" smtClean="0"/>
              <a:t>LIONoso</a:t>
            </a:r>
            <a:r>
              <a:rPr lang="en-US" sz="2000" dirty="0" smtClean="0"/>
              <a:t> </a:t>
            </a:r>
            <a:r>
              <a:rPr lang="en-US" sz="2000" dirty="0"/>
              <a:t>Sweeper. The output</a:t>
            </a:r>
          </a:p>
          <a:p>
            <a:r>
              <a:rPr lang="en-US" sz="2000" dirty="0"/>
              <a:t>value, the energy consumed to heat a house in winter, is shown as a function </a:t>
            </a:r>
            <a:r>
              <a:rPr lang="en-US" sz="2000"/>
              <a:t>of </a:t>
            </a:r>
            <a:r>
              <a:rPr lang="en-US" sz="2000" smtClean="0"/>
              <a:t>input parameters</a:t>
            </a:r>
            <a:r>
              <a:rPr lang="en-US" sz="2000" dirty="0"/>
              <a:t>. Color coded output (left), surface plot (right). Nonlinearities are visible.</a:t>
            </a:r>
            <a:endParaRPr lang="it-IT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l="2297" r="2297"/>
          <a:stretch>
            <a:fillRect/>
          </a:stretch>
        </p:blipFill>
        <p:spPr>
          <a:xfrm>
            <a:off x="125246" y="123227"/>
            <a:ext cx="8909778" cy="49000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96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3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ow do we </a:t>
            </a:r>
            <a:r>
              <a:rPr lang="en-US" b="1" dirty="0" smtClean="0"/>
              <a:t>learn</a:t>
            </a:r>
            <a:r>
              <a:rPr lang="en-US" dirty="0" smtClean="0"/>
              <a:t> optimal MLPs from examples?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C00000"/>
                </a:solidFill>
              </a:rPr>
              <a:t>”guiding” function to be </a:t>
            </a:r>
            <a:r>
              <a:rPr lang="en-US" dirty="0" smtClean="0">
                <a:solidFill>
                  <a:srgbClr val="C00000"/>
                </a:solidFill>
              </a:rPr>
              <a:t>optimized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(e.g., sum</a:t>
            </a:r>
            <a:r>
              <a:rPr lang="en-US" dirty="0">
                <a:solidFill>
                  <a:srgbClr val="C00000"/>
                </a:solidFill>
              </a:rPr>
              <a:t>-of-</a:t>
            </a:r>
            <a:r>
              <a:rPr lang="en-US" dirty="0" smtClean="0">
                <a:solidFill>
                  <a:srgbClr val="C00000"/>
                </a:solidFill>
              </a:rPr>
              <a:t>squared errors </a:t>
            </a:r>
            <a:r>
              <a:rPr lang="en-US" dirty="0"/>
              <a:t>on the training </a:t>
            </a:r>
            <a:r>
              <a:rPr lang="en-US" dirty="0" smtClean="0"/>
              <a:t>examples)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C50000"/>
                </a:solidFill>
              </a:rPr>
              <a:t>gradient descent </a:t>
            </a:r>
            <a:r>
              <a:rPr lang="en-US" dirty="0" smtClean="0"/>
              <a:t>with respect to the weights to find the better and better weights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Stop</a:t>
            </a:r>
            <a:r>
              <a:rPr lang="en-US" dirty="0" smtClean="0"/>
              <a:t> the descent when results on a validation set are best (if </a:t>
            </a:r>
            <a:r>
              <a:rPr lang="en-US" dirty="0" smtClean="0">
                <a:solidFill>
                  <a:srgbClr val="C00000"/>
                </a:solidFill>
              </a:rPr>
              <a:t>over-learning</a:t>
            </a:r>
            <a:r>
              <a:rPr lang="en-US" dirty="0" smtClean="0"/>
              <a:t>, generalization can worsen). Learning is not an end, but a </a:t>
            </a:r>
            <a:r>
              <a:rPr lang="en-US" i="1" dirty="0" smtClean="0"/>
              <a:t>means</a:t>
            </a:r>
            <a:r>
              <a:rPr lang="en-US" dirty="0" smtClean="0"/>
              <a:t> for generalizing.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63"/>
            <a:ext cx="8229600" cy="1143000"/>
          </a:xfrm>
        </p:spPr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763"/>
            <a:ext cx="8229600" cy="5125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needs derivatives, a </a:t>
            </a:r>
            <a:r>
              <a:rPr lang="en-US" dirty="0"/>
              <a:t>s</a:t>
            </a:r>
            <a:r>
              <a:rPr lang="en-US" dirty="0" smtClean="0"/>
              <a:t>imple analysis exercise.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MLP is a composition of squash functions and scalar products.</a:t>
            </a:r>
          </a:p>
          <a:p>
            <a:r>
              <a:rPr lang="en-US" dirty="0" smtClean="0"/>
              <a:t>Derivatives can be calculated by using the </a:t>
            </a:r>
            <a:r>
              <a:rPr lang="en-US" dirty="0" smtClean="0">
                <a:solidFill>
                  <a:srgbClr val="C50000"/>
                </a:solidFill>
              </a:rPr>
              <a:t>chain rule for derivatives of composite functions. </a:t>
            </a:r>
          </a:p>
          <a:p>
            <a:r>
              <a:rPr lang="en-US" dirty="0" smtClean="0"/>
              <a:t>Complexity is O(</a:t>
            </a:r>
            <a:r>
              <a:rPr lang="en-US" i="1" dirty="0" smtClean="0"/>
              <a:t>number of weights</a:t>
            </a:r>
            <a:r>
              <a:rPr lang="en-US" dirty="0" smtClean="0"/>
              <a:t>).</a:t>
            </a:r>
          </a:p>
          <a:p>
            <a:r>
              <a:rPr lang="en-US" dirty="0"/>
              <a:t>F</a:t>
            </a:r>
            <a:r>
              <a:rPr lang="en-US" dirty="0" smtClean="0"/>
              <a:t>ormulas are similar to those used for the forward pass, but going in contrary direction, hence the term </a:t>
            </a:r>
            <a:r>
              <a:rPr lang="en-US" b="1" dirty="0" smtClean="0"/>
              <a:t>error</a:t>
            </a:r>
            <a:r>
              <a:rPr lang="en-US" dirty="0" smtClean="0"/>
              <a:t> </a:t>
            </a:r>
            <a:r>
              <a:rPr lang="en-US" b="1" dirty="0" err="1" smtClean="0"/>
              <a:t>backpropagation</a:t>
            </a:r>
            <a:r>
              <a:rPr lang="en-US" dirty="0" smtClean="0"/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the network is trained, calculating the output from the </a:t>
            </a:r>
            <a:r>
              <a:rPr lang="en-US" dirty="0" smtClean="0"/>
              <a:t>inputs requires </a:t>
            </a:r>
            <a:r>
              <a:rPr lang="en-US" dirty="0"/>
              <a:t>a number of simple operations proportional to the number of </a:t>
            </a:r>
            <a:r>
              <a:rPr lang="en-US" dirty="0" smtClean="0"/>
              <a:t>weights.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</a:t>
            </a:r>
            <a:r>
              <a:rPr lang="en-US" dirty="0" err="1"/>
              <a:t>b</a:t>
            </a:r>
            <a:r>
              <a:rPr lang="en-US" dirty="0" err="1" smtClean="0"/>
              <a:t>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75"/>
            <a:ext cx="8229600" cy="5002472"/>
          </a:xfrm>
        </p:spPr>
        <p:txBody>
          <a:bodyPr/>
          <a:lstStyle/>
          <a:p>
            <a:r>
              <a:rPr lang="en-US" dirty="0" smtClean="0"/>
              <a:t>Given an MLP, define its sum-of-squared-differences energy as: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the initial weights be randomly distributed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gradient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weights at </a:t>
            </a:r>
            <a:r>
              <a:rPr lang="en-US" dirty="0" smtClean="0"/>
              <a:t>the next </a:t>
            </a:r>
            <a:r>
              <a:rPr lang="en-US" dirty="0"/>
              <a:t>iteration k + 1 are updated as follows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24" y="2446317"/>
            <a:ext cx="4868397" cy="866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66" y="4700352"/>
            <a:ext cx="1782824" cy="42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215" y="5783283"/>
            <a:ext cx="2693326" cy="498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6018" y="4048288"/>
            <a:ext cx="185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Partial derivatives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20790" y="4417620"/>
            <a:ext cx="1311186" cy="282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Bold-Driver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25"/>
            <a:ext cx="8229600" cy="5090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 we select the learning rate </a:t>
            </a:r>
            <a:r>
              <a:rPr lang="en-US" dirty="0" smtClean="0">
                <a:solidFill>
                  <a:srgbClr val="C50000"/>
                </a:solidFill>
              </a:rPr>
              <a:t>ε</a:t>
            </a:r>
            <a:r>
              <a:rPr lang="en-US" dirty="0" smtClean="0"/>
              <a:t> ? </a:t>
            </a:r>
            <a:r>
              <a:rPr lang="en-US" dirty="0"/>
              <a:t>I</a:t>
            </a:r>
            <a:r>
              <a:rPr lang="en-US" dirty="0" smtClean="0"/>
              <a:t>f small, the learning time increases, if big, the energy oscillates wildly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successive steps reduce E(w), </a:t>
            </a:r>
            <a:r>
              <a:rPr lang="en-US" dirty="0" err="1" smtClean="0"/>
              <a:t>ε</a:t>
            </a:r>
            <a:r>
              <a:rPr lang="en-US" dirty="0" smtClean="0"/>
              <a:t> increases exponentially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smtClean="0"/>
              <a:t>E</a:t>
            </a:r>
            <a:r>
              <a:rPr lang="en-US" dirty="0"/>
              <a:t>(w</a:t>
            </a:r>
            <a:r>
              <a:rPr lang="en-US" dirty="0" smtClean="0"/>
              <a:t>) increases, </a:t>
            </a:r>
            <a:r>
              <a:rPr lang="en-US" dirty="0" err="1"/>
              <a:t>ε</a:t>
            </a:r>
            <a:r>
              <a:rPr lang="en-US" dirty="0"/>
              <a:t> </a:t>
            </a:r>
            <a:r>
              <a:rPr lang="en-US" dirty="0" smtClean="0"/>
              <a:t>decreases rapidly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ρ </a:t>
            </a:r>
            <a:r>
              <a:rPr lang="en-US" sz="2400" dirty="0"/>
              <a:t>is close to one </a:t>
            </a:r>
            <a:r>
              <a:rPr lang="en-US" sz="2400" dirty="0" smtClean="0"/>
              <a:t>(1.1</a:t>
            </a:r>
            <a:r>
              <a:rPr lang="en-US" sz="2400" dirty="0"/>
              <a:t>) in order to avoid frequent ”accidents” </a:t>
            </a:r>
            <a:r>
              <a:rPr lang="en-US" sz="2400" dirty="0" smtClean="0"/>
              <a:t>σ is </a:t>
            </a:r>
            <a:r>
              <a:rPr lang="en-US" sz="2400" dirty="0"/>
              <a:t>chosen to provide a rapid </a:t>
            </a:r>
            <a:r>
              <a:rPr lang="en-US" sz="2400" dirty="0" smtClean="0"/>
              <a:t>reduction( 0.5</a:t>
            </a:r>
            <a:r>
              <a:rPr lang="en-US" sz="2400" dirty="0"/>
              <a:t>), and l is the minimum integer such that the reduced </a:t>
            </a:r>
            <a:r>
              <a:rPr lang="en-US" sz="2400" dirty="0" smtClean="0"/>
              <a:t>rate  succeeds in </a:t>
            </a:r>
            <a:r>
              <a:rPr lang="en-US" sz="2400" dirty="0"/>
              <a:t>diminishing the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92" y="4159409"/>
            <a:ext cx="524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On-line or stochastic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5" y="1493325"/>
            <a:ext cx="8229600" cy="5030283"/>
          </a:xfrm>
        </p:spPr>
        <p:txBody>
          <a:bodyPr>
            <a:normAutofit/>
          </a:bodyPr>
          <a:lstStyle/>
          <a:p>
            <a:r>
              <a:rPr lang="en-US" sz="2800" dirty="0"/>
              <a:t>E is a sum of many terms, one for each </a:t>
            </a:r>
            <a:r>
              <a:rPr lang="en-US" sz="2800" dirty="0" smtClean="0"/>
              <a:t>pattern p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gradient is a </a:t>
            </a:r>
            <a:r>
              <a:rPr lang="en-US" sz="2800" dirty="0"/>
              <a:t>sum of the corresponding partial </a:t>
            </a:r>
            <a:r>
              <a:rPr lang="en-US" sz="2800" dirty="0" smtClean="0"/>
              <a:t>gradients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In “batch” gradient descent, </a:t>
            </a:r>
            <a:r>
              <a:rPr lang="en-US" sz="2800" i="1" dirty="0" smtClean="0"/>
              <a:t>first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contributions             are </a:t>
            </a:r>
            <a:r>
              <a:rPr lang="en-US" sz="2800" dirty="0"/>
              <a:t>summed</a:t>
            </a:r>
            <a:r>
              <a:rPr lang="en-US" sz="2800" dirty="0" smtClean="0"/>
              <a:t>, </a:t>
            </a:r>
            <a:r>
              <a:rPr lang="en-US" sz="2800" i="1" dirty="0" smtClean="0"/>
              <a:t>then</a:t>
            </a:r>
            <a:r>
              <a:rPr lang="en-US" sz="2800" dirty="0" smtClean="0"/>
              <a:t> </a:t>
            </a:r>
            <a:r>
              <a:rPr lang="en-US" sz="2800" dirty="0"/>
              <a:t>the small step is </a:t>
            </a:r>
            <a:r>
              <a:rPr lang="en-US" sz="2800" dirty="0" smtClean="0"/>
              <a:t>taken</a:t>
            </a:r>
          </a:p>
          <a:p>
            <a:endParaRPr lang="en-US" sz="2800" dirty="0" smtClean="0"/>
          </a:p>
          <a:p>
            <a:r>
              <a:rPr lang="en-US" sz="2800" dirty="0" smtClean="0"/>
              <a:t>Stochastic BP: </a:t>
            </a:r>
            <a:r>
              <a:rPr lang="en-US" sz="2800" dirty="0" smtClean="0">
                <a:solidFill>
                  <a:srgbClr val="C50000"/>
                </a:solidFill>
              </a:rPr>
              <a:t>randomly</a:t>
            </a:r>
            <a:r>
              <a:rPr lang="en-US" sz="2800" dirty="0" smtClean="0"/>
              <a:t> choose a pattern p and take </a:t>
            </a:r>
            <a:r>
              <a:rPr lang="en-US" sz="2800" dirty="0"/>
              <a:t>a small step along a </a:t>
            </a:r>
            <a:r>
              <a:rPr lang="en-US" sz="2800" dirty="0" smtClean="0">
                <a:solidFill>
                  <a:srgbClr val="C50000"/>
                </a:solidFill>
              </a:rPr>
              <a:t>single</a:t>
            </a:r>
            <a:r>
              <a:rPr lang="en-US" sz="2800" dirty="0" smtClean="0"/>
              <a:t> negative             </a:t>
            </a:r>
            <a:r>
              <a:rPr lang="en-US" sz="2800" i="1" dirty="0" smtClean="0"/>
              <a:t>immediately</a:t>
            </a:r>
            <a:r>
              <a:rPr lang="en-US" sz="2800" dirty="0" smtClean="0"/>
              <a:t> </a:t>
            </a:r>
            <a:r>
              <a:rPr lang="en-US" sz="2800" dirty="0"/>
              <a:t>after calculating </a:t>
            </a:r>
            <a:r>
              <a:rPr lang="en-US" sz="2800" dirty="0" smtClean="0"/>
              <a:t>it.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58" y="2623542"/>
            <a:ext cx="9271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375" y="3563380"/>
            <a:ext cx="9271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65" y="5477680"/>
            <a:ext cx="1189811" cy="3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5" y="274638"/>
            <a:ext cx="86808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On-line or stochastic </a:t>
            </a:r>
            <a:r>
              <a:rPr lang="en-US" dirty="0" err="1" smtClean="0"/>
              <a:t>backpropagation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tochastic </a:t>
            </a:r>
            <a:r>
              <a:rPr lang="en-US" dirty="0"/>
              <a:t>on-line </a:t>
            </a:r>
            <a:r>
              <a:rPr lang="en-US" dirty="0" err="1"/>
              <a:t>backpropagation</a:t>
            </a:r>
            <a:r>
              <a:rPr lang="en-US" dirty="0"/>
              <a:t> </a:t>
            </a:r>
            <a:r>
              <a:rPr lang="en-US" dirty="0" smtClean="0"/>
              <a:t>update:</a:t>
            </a:r>
          </a:p>
          <a:p>
            <a:endParaRPr lang="en-US" dirty="0" smtClean="0"/>
          </a:p>
          <a:p>
            <a:r>
              <a:rPr lang="en-US" dirty="0"/>
              <a:t>where the pattern </a:t>
            </a:r>
            <a:r>
              <a:rPr lang="en-US" dirty="0">
                <a:solidFill>
                  <a:srgbClr val="C50000"/>
                </a:solidFill>
              </a:rPr>
              <a:t>p is chosen randomly </a:t>
            </a:r>
            <a:r>
              <a:rPr lang="en-US" dirty="0"/>
              <a:t>from the training set at each iteration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C00000"/>
                </a:solidFill>
              </a:rPr>
              <a:t>ε</a:t>
            </a:r>
            <a:r>
              <a:rPr lang="en-US" dirty="0" smtClean="0"/>
              <a:t> is </a:t>
            </a:r>
            <a:r>
              <a:rPr lang="en-US" dirty="0"/>
              <a:t>the learning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Pros: using partial gradients is </a:t>
            </a:r>
            <a:r>
              <a:rPr lang="en-US" dirty="0" smtClean="0">
                <a:solidFill>
                  <a:srgbClr val="C50000"/>
                </a:solidFill>
              </a:rPr>
              <a:t>faster</a:t>
            </a:r>
          </a:p>
          <a:p>
            <a:r>
              <a:rPr lang="en-US" dirty="0" smtClean="0"/>
              <a:t>Cons: less guarantee of convergence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84" y="2150592"/>
            <a:ext cx="3314955" cy="6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82714"/>
            <a:ext cx="9060873" cy="1470025"/>
          </a:xfrm>
        </p:spPr>
        <p:txBody>
          <a:bodyPr/>
          <a:lstStyle/>
          <a:p>
            <a:r>
              <a:rPr lang="en-US" dirty="0" smtClean="0"/>
              <a:t>Chap. 9   Neural networks, </a:t>
            </a:r>
            <a:br>
              <a:rPr lang="en-US" dirty="0" smtClean="0"/>
            </a:br>
            <a:r>
              <a:rPr lang="en-US" dirty="0" smtClean="0"/>
              <a:t>shallow and deep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41233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 </a:t>
            </a:r>
            <a:r>
              <a:rPr lang="it-IT" dirty="0" smtClean="0"/>
              <a:t>Quegli </a:t>
            </a:r>
            <a:r>
              <a:rPr lang="it-IT" dirty="0"/>
              <a:t>che pigliavano per altore altro che la natura, maestra de' maestri, s'affaticavano invano</a:t>
            </a:r>
            <a:r>
              <a:rPr lang="it-IT" dirty="0" smtClean="0"/>
              <a:t>.</a:t>
            </a:r>
          </a:p>
          <a:p>
            <a:pPr algn="r"/>
            <a:r>
              <a:rPr lang="en-US" dirty="0" smtClean="0"/>
              <a:t>(</a:t>
            </a:r>
            <a:r>
              <a:rPr lang="en-US" dirty="0"/>
              <a:t>Leonardo Da Vinci)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99" y="3060222"/>
            <a:ext cx="5455052" cy="30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31" y="274638"/>
            <a:ext cx="84730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optimization for MLP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50000"/>
                </a:solidFill>
              </a:rPr>
              <a:t>Higher-order derivatives </a:t>
            </a:r>
            <a:r>
              <a:rPr lang="en-US" dirty="0" smtClean="0"/>
              <a:t>can be used to enhance the search.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Conjugate gradient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secant</a:t>
            </a:r>
            <a:r>
              <a:rPr lang="en-US" dirty="0" smtClean="0"/>
              <a:t> methods update an approximation of the Hessian by using only gradient information.</a:t>
            </a:r>
          </a:p>
          <a:p>
            <a:r>
              <a:rPr lang="en-US" dirty="0" smtClean="0"/>
              <a:t>They are useful for problems with few weights (</a:t>
            </a:r>
            <a:r>
              <a:rPr lang="en-US" dirty="0" err="1" smtClean="0"/>
              <a:t>approx</a:t>
            </a:r>
            <a:r>
              <a:rPr lang="en-US" dirty="0" smtClean="0"/>
              <a:t> &lt; 100) and requiring high precision in the output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classes of </a:t>
            </a:r>
            <a:r>
              <a:rPr lang="en-US" dirty="0"/>
              <a:t>input-output mappings </a:t>
            </a:r>
            <a:r>
              <a:rPr lang="en-US" dirty="0" smtClean="0"/>
              <a:t>are </a:t>
            </a:r>
            <a:r>
              <a:rPr lang="en-US" dirty="0"/>
              <a:t>easier to build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rgbClr val="C50000"/>
                </a:solidFill>
              </a:rPr>
              <a:t>more </a:t>
            </a:r>
            <a:r>
              <a:rPr lang="en-US" dirty="0">
                <a:solidFill>
                  <a:srgbClr val="C50000"/>
                </a:solidFill>
              </a:rPr>
              <a:t>hidden layers</a:t>
            </a:r>
            <a:r>
              <a:rPr lang="en-US" dirty="0"/>
              <a:t> are </a:t>
            </a:r>
            <a:r>
              <a:rPr lang="en-US" dirty="0" smtClean="0"/>
              <a:t>considered.</a:t>
            </a:r>
          </a:p>
          <a:p>
            <a:r>
              <a:rPr lang="en-US" b="1" dirty="0"/>
              <a:t>The </a:t>
            </a:r>
            <a:r>
              <a:rPr lang="en-US" b="1" dirty="0" smtClean="0"/>
              <a:t>dream</a:t>
            </a:r>
            <a:r>
              <a:rPr lang="en-US" dirty="0" smtClean="0"/>
              <a:t>: feed </a:t>
            </a:r>
            <a:r>
              <a:rPr lang="en-US" dirty="0"/>
              <a:t>examples to an MLP with many hidden </a:t>
            </a:r>
            <a:r>
              <a:rPr lang="en-US" dirty="0" smtClean="0"/>
              <a:t>layers and </a:t>
            </a:r>
            <a:r>
              <a:rPr lang="en-US" dirty="0"/>
              <a:t>have the MLP </a:t>
            </a:r>
            <a:r>
              <a:rPr lang="en-US" dirty="0">
                <a:solidFill>
                  <a:srgbClr val="C00000"/>
                </a:solidFill>
              </a:rPr>
              <a:t>automatically develop </a:t>
            </a:r>
            <a:r>
              <a:rPr lang="en-US" dirty="0">
                <a:solidFill>
                  <a:srgbClr val="C50000"/>
                </a:solidFill>
              </a:rPr>
              <a:t>internal representations</a:t>
            </a:r>
            <a:r>
              <a:rPr lang="en-US" dirty="0"/>
              <a:t> </a:t>
            </a:r>
            <a:r>
              <a:rPr lang="en-US" dirty="0" smtClean="0"/>
              <a:t>(encoded in the activation patterns of </a:t>
            </a:r>
            <a:r>
              <a:rPr lang="en-US" dirty="0"/>
              <a:t>the hidden-</a:t>
            </a:r>
            <a:r>
              <a:rPr lang="en-US" dirty="0" smtClean="0"/>
              <a:t>layers).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obstacles to deep MLPs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artial </a:t>
            </a:r>
            <a:r>
              <a:rPr lang="en-US" dirty="0"/>
              <a:t>derivatives </a:t>
            </a:r>
            <a:r>
              <a:rPr lang="en-US" dirty="0" smtClean="0"/>
              <a:t>w.r.t. the weights of </a:t>
            </a:r>
            <a:r>
              <a:rPr lang="en-US" dirty="0"/>
              <a:t>the first layers tend to be very small</a:t>
            </a:r>
            <a:r>
              <a:rPr lang="en-US" dirty="0" smtClean="0"/>
              <a:t>, leading </a:t>
            </a:r>
            <a:r>
              <a:rPr lang="en-US" dirty="0"/>
              <a:t>to </a:t>
            </a:r>
            <a:r>
              <a:rPr lang="en-US" dirty="0">
                <a:solidFill>
                  <a:srgbClr val="C50000"/>
                </a:solidFill>
              </a:rPr>
              <a:t>numerical </a:t>
            </a:r>
            <a:r>
              <a:rPr lang="en-US" dirty="0" smtClean="0">
                <a:solidFill>
                  <a:srgbClr val="C50000"/>
                </a:solidFill>
              </a:rPr>
              <a:t>estimation problems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 result, it can happen </a:t>
            </a:r>
            <a:r>
              <a:rPr lang="en-US" dirty="0"/>
              <a:t>that the internal </a:t>
            </a:r>
            <a:r>
              <a:rPr lang="en-US" dirty="0" smtClean="0"/>
              <a:t>representations developed </a:t>
            </a:r>
            <a:r>
              <a:rPr lang="en-US" dirty="0"/>
              <a:t>by the first layers will not differ too much from </a:t>
            </a:r>
            <a:r>
              <a:rPr lang="en-US" dirty="0" smtClean="0"/>
              <a:t>being randomly generated, </a:t>
            </a:r>
            <a:r>
              <a:rPr lang="en-US" dirty="0"/>
              <a:t>and leaving only the topmost </a:t>
            </a:r>
            <a:r>
              <a:rPr lang="en-US" dirty="0" smtClean="0"/>
              <a:t>levels to </a:t>
            </a:r>
            <a:r>
              <a:rPr lang="en-US" dirty="0"/>
              <a:t>do some ”useful” </a:t>
            </a:r>
            <a:r>
              <a:rPr lang="en-US" dirty="0" smtClean="0"/>
              <a:t>work.</a:t>
            </a:r>
          </a:p>
          <a:p>
            <a:r>
              <a:rPr lang="en-US" dirty="0" smtClean="0"/>
              <a:t>A very large number </a:t>
            </a:r>
            <a:r>
              <a:rPr lang="en-US" dirty="0"/>
              <a:t>of </a:t>
            </a:r>
            <a:r>
              <a:rPr lang="en-US" dirty="0" smtClean="0"/>
              <a:t>parameters (such as in deep MLP) can lead to </a:t>
            </a:r>
            <a:r>
              <a:rPr lang="en-US" dirty="0" smtClean="0">
                <a:solidFill>
                  <a:srgbClr val="C50000"/>
                </a:solidFill>
              </a:rPr>
              <a:t>overtraining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Lately, deep learning has lead to </a:t>
            </a:r>
            <a:r>
              <a:rPr lang="en-US" dirty="0"/>
              <a:t>superior classification results in </a:t>
            </a:r>
            <a:r>
              <a:rPr lang="en-US" dirty="0" smtClean="0"/>
              <a:t>challenging areas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main scheme </a:t>
            </a:r>
            <a:r>
              <a:rPr lang="en-US" dirty="0" smtClean="0"/>
              <a:t>is </a:t>
            </a:r>
            <a:r>
              <a:rPr lang="en-US" dirty="0"/>
              <a:t>as </a:t>
            </a:r>
            <a:r>
              <a:rPr lang="en-US" dirty="0" smtClean="0"/>
              <a:t>follows: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use </a:t>
            </a:r>
            <a:r>
              <a:rPr lang="en-US" dirty="0">
                <a:solidFill>
                  <a:srgbClr val="C50000"/>
                </a:solidFill>
              </a:rPr>
              <a:t>unsupervised learn</a:t>
            </a:r>
            <a:r>
              <a:rPr lang="en-US" dirty="0"/>
              <a:t>ing from many </a:t>
            </a:r>
            <a:r>
              <a:rPr lang="en-US" b="1" dirty="0"/>
              <a:t>unlabeled</a:t>
            </a:r>
            <a:r>
              <a:rPr lang="en-US" dirty="0"/>
              <a:t> examples to prepare the </a:t>
            </a:r>
            <a:r>
              <a:rPr lang="en-US" dirty="0" smtClean="0"/>
              <a:t>deep network </a:t>
            </a:r>
            <a:r>
              <a:rPr lang="en-US" dirty="0"/>
              <a:t>in an initial state;</a:t>
            </a:r>
          </a:p>
          <a:p>
            <a:pPr marL="0" indent="0">
              <a:buNone/>
            </a:pPr>
            <a:r>
              <a:rPr lang="en-US" dirty="0"/>
              <a:t>2. use </a:t>
            </a:r>
            <a:r>
              <a:rPr lang="en-US" dirty="0" smtClean="0">
                <a:solidFill>
                  <a:srgbClr val="C50000"/>
                </a:solidFill>
              </a:rPr>
              <a:t>back propagation </a:t>
            </a:r>
            <a:r>
              <a:rPr lang="en-US" dirty="0"/>
              <a:t>only for the final tuning with the set of labeled </a:t>
            </a:r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Auto-encoders build internal representations in an </a:t>
            </a:r>
            <a:r>
              <a:rPr lang="en-US" dirty="0" smtClean="0">
                <a:solidFill>
                  <a:srgbClr val="C50000"/>
                </a:solidFill>
              </a:rPr>
              <a:t>unsupervised</a:t>
            </a:r>
            <a:r>
              <a:rPr lang="en-US" dirty="0" smtClean="0"/>
              <a:t> manner</a:t>
            </a:r>
          </a:p>
          <a:p>
            <a:r>
              <a:rPr lang="en-US" dirty="0" smtClean="0"/>
              <a:t> </a:t>
            </a:r>
            <a:r>
              <a:rPr lang="en-US" dirty="0"/>
              <a:t>One builds a network with a hidden layer and demands that the </a:t>
            </a:r>
            <a:r>
              <a:rPr lang="en-US" dirty="0" smtClean="0"/>
              <a:t>output simply </a:t>
            </a:r>
            <a:r>
              <a:rPr lang="en-US" b="1" dirty="0"/>
              <a:t>reproduces</a:t>
            </a:r>
            <a:r>
              <a:rPr lang="en-US" dirty="0"/>
              <a:t> the </a:t>
            </a:r>
            <a:r>
              <a:rPr lang="en-US" dirty="0" smtClean="0"/>
              <a:t>input</a:t>
            </a:r>
          </a:p>
          <a:p>
            <a:r>
              <a:rPr lang="en-US" dirty="0" smtClean="0"/>
              <a:t>Squeezing: in the hidden layer the input is compressed into an encoding </a:t>
            </a:r>
            <a:r>
              <a:rPr lang="en-US" b="1" dirty="0" smtClean="0"/>
              <a:t>c(x)</a:t>
            </a:r>
            <a:r>
              <a:rPr lang="en-US" dirty="0" smtClean="0"/>
              <a:t> with less variables than the original one</a:t>
            </a:r>
          </a:p>
          <a:p>
            <a:r>
              <a:rPr lang="en-US" b="1" dirty="0" smtClean="0">
                <a:solidFill>
                  <a:srgbClr val="C50000"/>
                </a:solidFill>
              </a:rPr>
              <a:t>c(x)</a:t>
            </a:r>
            <a:r>
              <a:rPr lang="en-US" dirty="0" smtClean="0">
                <a:solidFill>
                  <a:srgbClr val="C50000"/>
                </a:solidFill>
              </a:rPr>
              <a:t> will be forced to discover regularities in the input patterns</a:t>
            </a:r>
            <a:r>
              <a:rPr lang="en-US" dirty="0" smtClean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Auto-encoders 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856" b="-5856"/>
          <a:stretch>
            <a:fillRect/>
          </a:stretch>
        </p:blipFill>
        <p:spPr>
          <a:xfrm>
            <a:off x="1175657" y="1600200"/>
            <a:ext cx="7511143" cy="4130868"/>
          </a:xfrm>
        </p:spPr>
      </p:pic>
    </p:spTree>
    <p:extLst>
      <p:ext uri="{BB962C8B-B14F-4D97-AF65-F5344CB8AC3E}">
        <p14:creationId xmlns:p14="http://schemas.microsoft.com/office/powerpoint/2010/main" val="36871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Auto-encoders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4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auto-encoder can be trained by </a:t>
            </a:r>
            <a:r>
              <a:rPr lang="en-US" dirty="0" err="1" smtClean="0">
                <a:solidFill>
                  <a:srgbClr val="C50000"/>
                </a:solidFill>
              </a:rPr>
              <a:t>backpropagation</a:t>
            </a:r>
            <a:endParaRPr lang="en-US" dirty="0" smtClean="0">
              <a:solidFill>
                <a:srgbClr val="C50000"/>
              </a:solidFill>
            </a:endParaRPr>
          </a:p>
          <a:p>
            <a:r>
              <a:rPr lang="en-US" dirty="0" smtClean="0"/>
              <a:t>Classification labels </a:t>
            </a:r>
            <a:r>
              <a:rPr lang="en-US" dirty="0"/>
              <a:t>are not </a:t>
            </a:r>
            <a:r>
              <a:rPr lang="en-US" dirty="0" smtClean="0"/>
              <a:t>necessary</a:t>
            </a:r>
          </a:p>
          <a:p>
            <a:r>
              <a:rPr lang="en-US" dirty="0"/>
              <a:t>After the auto-encoder is </a:t>
            </a:r>
            <a:r>
              <a:rPr lang="en-US" dirty="0" smtClean="0"/>
              <a:t>built,  the </a:t>
            </a:r>
            <a:r>
              <a:rPr lang="en-US" dirty="0"/>
              <a:t>hidden layer </a:t>
            </a:r>
            <a:r>
              <a:rPr lang="en-US" dirty="0" smtClean="0"/>
              <a:t>(</a:t>
            </a:r>
            <a:r>
              <a:rPr lang="en-US" dirty="0"/>
              <a:t>weights and hidden units</a:t>
            </a:r>
            <a:r>
              <a:rPr lang="en-US" dirty="0" smtClean="0"/>
              <a:t>) is transplanted </a:t>
            </a:r>
            <a:r>
              <a:rPr lang="en-US" dirty="0"/>
              <a:t>to a second </a:t>
            </a:r>
            <a:r>
              <a:rPr lang="en-US" dirty="0" smtClean="0"/>
              <a:t>network with an additional layer, </a:t>
            </a:r>
            <a:r>
              <a:rPr lang="en-US" dirty="0"/>
              <a:t>intended for </a:t>
            </a:r>
            <a:r>
              <a:rPr lang="en-US" dirty="0" smtClean="0"/>
              <a:t>classification</a:t>
            </a:r>
          </a:p>
          <a:p>
            <a:r>
              <a:rPr lang="en-US" dirty="0" smtClean="0"/>
              <a:t>This new network will be trained on the </a:t>
            </a:r>
            <a:r>
              <a:rPr lang="en-US" b="1" dirty="0" err="1" smtClean="0"/>
              <a:t>labelled</a:t>
            </a:r>
            <a:r>
              <a:rPr lang="en-US" dirty="0" smtClean="0"/>
              <a:t> examples to realize a classifier.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Auto-encoders (4)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593" b="-13593"/>
          <a:stretch>
            <a:fillRect/>
          </a:stretch>
        </p:blipFill>
        <p:spPr>
          <a:xfrm>
            <a:off x="779463" y="1709737"/>
            <a:ext cx="6910688" cy="3800413"/>
          </a:xfrm>
        </p:spPr>
      </p:pic>
    </p:spTree>
    <p:extLst>
      <p:ext uri="{BB962C8B-B14F-4D97-AF65-F5344CB8AC3E}">
        <p14:creationId xmlns:p14="http://schemas.microsoft.com/office/powerpoint/2010/main" val="19769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63"/>
            <a:ext cx="8229600" cy="1143000"/>
          </a:xfrm>
        </p:spPr>
        <p:txBody>
          <a:bodyPr/>
          <a:lstStyle/>
          <a:p>
            <a:r>
              <a:rPr lang="en-US" dirty="0" smtClean="0"/>
              <a:t>Auto-encoders (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42" y="1120763"/>
            <a:ext cx="8229600" cy="54919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chain of subsequent hidden layers by iterating and composing subsequent encodings c’(c(x))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Appropriate </a:t>
            </a:r>
            <a:r>
              <a:rPr lang="en-US" dirty="0"/>
              <a:t>numbers </a:t>
            </a:r>
            <a:r>
              <a:rPr lang="en-US" dirty="0" smtClean="0"/>
              <a:t>for the number </a:t>
            </a:r>
            <a:r>
              <a:rPr lang="en-US" dirty="0"/>
              <a:t>of layers and the optimal number of </a:t>
            </a:r>
            <a:r>
              <a:rPr lang="en-US" dirty="0" smtClean="0"/>
              <a:t>units </a:t>
            </a:r>
            <a:r>
              <a:rPr lang="en-US" dirty="0"/>
              <a:t>can be obtained pragmatically by </a:t>
            </a:r>
            <a:r>
              <a:rPr lang="en-US" dirty="0" smtClean="0"/>
              <a:t>cross</a:t>
            </a:r>
            <a:r>
              <a:rPr lang="en-US" dirty="0"/>
              <a:t>-</a:t>
            </a:r>
            <a:r>
              <a:rPr lang="en-US" dirty="0" smtClean="0"/>
              <a:t>validation.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33" y="2306192"/>
            <a:ext cx="4477740" cy="2400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992" y="2788305"/>
            <a:ext cx="3962400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/>
              <a:t>At each iteration, the auto-encoder derives a more compressed </a:t>
            </a:r>
            <a:r>
              <a:rPr lang="en-US" sz="3000" dirty="0" smtClean="0"/>
              <a:t>internal representation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045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training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Denoising</a:t>
            </a:r>
            <a:r>
              <a:rPr lang="en-US" b="1" dirty="0" smtClean="0">
                <a:solidFill>
                  <a:srgbClr val="C00000"/>
                </a:solidFill>
              </a:rPr>
              <a:t> auto-encoders</a:t>
            </a:r>
          </a:p>
          <a:p>
            <a:r>
              <a:rPr lang="en-US" dirty="0" smtClean="0"/>
              <a:t>Add to each pattern </a:t>
            </a:r>
            <a:r>
              <a:rPr lang="en-US" dirty="0"/>
              <a:t>x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C50000"/>
                </a:solidFill>
              </a:rPr>
              <a:t>random noise</a:t>
            </a:r>
            <a:r>
              <a:rPr lang="en-US" dirty="0" smtClean="0"/>
              <a:t> and </a:t>
            </a:r>
            <a:r>
              <a:rPr lang="en-US" dirty="0"/>
              <a:t>ask the auto-encoding network to reconstruct </a:t>
            </a:r>
            <a:r>
              <a:rPr lang="en-US" dirty="0" smtClean="0"/>
              <a:t>the original </a:t>
            </a:r>
            <a:r>
              <a:rPr lang="en-US" dirty="0"/>
              <a:t>noise-free pattern </a:t>
            </a:r>
            <a:r>
              <a:rPr lang="en-US" dirty="0" smtClean="0"/>
              <a:t>x.</a:t>
            </a:r>
          </a:p>
          <a:p>
            <a:r>
              <a:rPr lang="en-US" dirty="0" smtClean="0"/>
              <a:t>This encourages the system to extract </a:t>
            </a:r>
            <a:r>
              <a:rPr lang="en-US" dirty="0"/>
              <a:t>even stronger and more significant regularities from the input patterns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emagazine.it/wp-content/uploads/2013/09/CODICE-V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8" y="1581150"/>
            <a:ext cx="7495679" cy="36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training </a:t>
            </a:r>
            <a:r>
              <a:rPr lang="en-US" dirty="0" smtClean="0"/>
              <a:t>methods(2)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Random dropout</a:t>
            </a:r>
          </a:p>
          <a:p>
            <a:r>
              <a:rPr lang="en-US" dirty="0" smtClean="0"/>
              <a:t>In stochastic </a:t>
            </a:r>
            <a:r>
              <a:rPr lang="en-US" dirty="0" err="1" smtClean="0"/>
              <a:t>backpropagation</a:t>
            </a:r>
            <a:r>
              <a:rPr lang="en-US" dirty="0"/>
              <a:t> </a:t>
            </a:r>
            <a:r>
              <a:rPr lang="en-US" dirty="0" smtClean="0"/>
              <a:t>training</a:t>
            </a:r>
            <a:r>
              <a:rPr lang="en-US" dirty="0"/>
              <a:t>, </a:t>
            </a:r>
            <a:r>
              <a:rPr lang="en-US" dirty="0" smtClean="0"/>
              <a:t>each </a:t>
            </a:r>
            <a:r>
              <a:rPr lang="en-US" dirty="0"/>
              <a:t>hidden unit is </a:t>
            </a:r>
            <a:r>
              <a:rPr lang="en-US" dirty="0">
                <a:solidFill>
                  <a:srgbClr val="C50000"/>
                </a:solidFill>
              </a:rPr>
              <a:t>randomly </a:t>
            </a:r>
            <a:r>
              <a:rPr lang="en-US" dirty="0" smtClean="0">
                <a:solidFill>
                  <a:srgbClr val="C50000"/>
                </a:solidFill>
              </a:rPr>
              <a:t>omitted </a:t>
            </a:r>
            <a:r>
              <a:rPr lang="en-US" dirty="0" smtClean="0"/>
              <a:t>from </a:t>
            </a:r>
            <a:r>
              <a:rPr lang="en-US" dirty="0"/>
              <a:t>the network with probability 0.5</a:t>
            </a:r>
            <a:r>
              <a:rPr lang="en-US" dirty="0" smtClean="0"/>
              <a:t>.</a:t>
            </a:r>
          </a:p>
          <a:p>
            <a:r>
              <a:rPr lang="en-US" dirty="0"/>
              <a:t>Each unit cannot rely on </a:t>
            </a:r>
            <a:r>
              <a:rPr lang="en-US" dirty="0" smtClean="0"/>
              <a:t>the presence of the other </a:t>
            </a:r>
            <a:r>
              <a:rPr lang="en-US" dirty="0"/>
              <a:t>hidden units </a:t>
            </a:r>
            <a:r>
              <a:rPr lang="en-US" dirty="0" smtClean="0"/>
              <a:t>and is encouraged </a:t>
            </a:r>
            <a:r>
              <a:rPr lang="en-US" dirty="0"/>
              <a:t>to </a:t>
            </a:r>
            <a:r>
              <a:rPr lang="en-US" dirty="0" smtClean="0"/>
              <a:t>identify useful </a:t>
            </a:r>
            <a:r>
              <a:rPr lang="en-US" dirty="0"/>
              <a:t>information, independently </a:t>
            </a:r>
            <a:r>
              <a:rPr lang="en-US" dirty="0" smtClean="0"/>
              <a:t>of the </a:t>
            </a:r>
            <a:r>
              <a:rPr lang="en-US" dirty="0"/>
              <a:t>other </a:t>
            </a:r>
            <a:r>
              <a:rPr lang="en-US" dirty="0" smtClean="0"/>
              <a:t>units.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training methods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Curriculum learning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examples are </a:t>
            </a:r>
            <a:r>
              <a:rPr lang="en-US" dirty="0" smtClean="0"/>
              <a:t>presented to the network by </a:t>
            </a:r>
            <a:r>
              <a:rPr lang="en-US" dirty="0"/>
              <a:t>starting from the easiest cases </a:t>
            </a:r>
            <a:r>
              <a:rPr lang="en-US" dirty="0" smtClean="0"/>
              <a:t>and then gradually proceeding </a:t>
            </a:r>
            <a:r>
              <a:rPr lang="en-US" dirty="0"/>
              <a:t>to the more complex </a:t>
            </a:r>
            <a:r>
              <a:rPr lang="en-US" dirty="0" smtClean="0"/>
              <a:t>ones.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Multi-layer perceptron neural networks (</a:t>
            </a:r>
            <a:r>
              <a:rPr lang="en-US" b="1" dirty="0"/>
              <a:t>MLPs</a:t>
            </a:r>
            <a:r>
              <a:rPr lang="en-US" dirty="0"/>
              <a:t>) are </a:t>
            </a:r>
            <a:r>
              <a:rPr lang="en-US" dirty="0" smtClean="0"/>
              <a:t>a flexible </a:t>
            </a:r>
            <a:r>
              <a:rPr lang="en-US" dirty="0"/>
              <a:t>(non-parametric) modeling architecture composed of layers of </a:t>
            </a:r>
            <a:r>
              <a:rPr lang="en-US" dirty="0" smtClean="0"/>
              <a:t>sigmoidal units </a:t>
            </a:r>
            <a:r>
              <a:rPr lang="en-US" dirty="0"/>
              <a:t>interconnected in a </a:t>
            </a:r>
            <a:r>
              <a:rPr lang="en-US" dirty="0" err="1"/>
              <a:t>feedforward</a:t>
            </a:r>
            <a:r>
              <a:rPr lang="en-US" dirty="0"/>
              <a:t> manner only between adjacent layers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from labeled examples can occur via variations of </a:t>
            </a:r>
            <a:r>
              <a:rPr lang="en-US" b="1" dirty="0"/>
              <a:t>gradient </a:t>
            </a:r>
            <a:r>
              <a:rPr lang="en-US" b="1" dirty="0" smtClean="0"/>
              <a:t>descent</a:t>
            </a:r>
            <a:r>
              <a:rPr lang="en-US" b="1" dirty="0"/>
              <a:t> </a:t>
            </a:r>
            <a:r>
              <a:rPr lang="en-US" b="1" dirty="0" smtClean="0"/>
              <a:t>(error </a:t>
            </a:r>
            <a:r>
              <a:rPr lang="en-US" b="1" dirty="0" err="1" smtClean="0"/>
              <a:t>backpropagation</a:t>
            </a:r>
            <a:r>
              <a:rPr lang="en-US" b="1" dirty="0" smtClean="0"/>
              <a:t>).</a:t>
            </a:r>
          </a:p>
          <a:p>
            <a:r>
              <a:rPr lang="en-US" dirty="0" smtClean="0"/>
              <a:t>Although </a:t>
            </a:r>
            <a:r>
              <a:rPr lang="en-US" dirty="0"/>
              <a:t>gradient </a:t>
            </a:r>
            <a:r>
              <a:rPr lang="en-US" dirty="0" smtClean="0"/>
              <a:t>descent is a weak </a:t>
            </a:r>
            <a:r>
              <a:rPr lang="en-US" dirty="0"/>
              <a:t>optimization </a:t>
            </a:r>
            <a:r>
              <a:rPr lang="en-US" dirty="0" smtClean="0"/>
              <a:t>method, it yields </a:t>
            </a:r>
            <a:r>
              <a:rPr lang="en-US" dirty="0"/>
              <a:t>successful practical </a:t>
            </a:r>
            <a:r>
              <a:rPr lang="en-US" dirty="0" smtClean="0"/>
              <a:t>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neural networks composed of many layers are becoming </a:t>
            </a:r>
            <a:r>
              <a:rPr lang="en-US" dirty="0" smtClean="0"/>
              <a:t>effective</a:t>
            </a:r>
          </a:p>
          <a:p>
            <a:r>
              <a:rPr lang="en-US" dirty="0"/>
              <a:t>L</a:t>
            </a:r>
            <a:r>
              <a:rPr lang="en-US" dirty="0" smtClean="0"/>
              <a:t>earning schemes for deep MLP consist of: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unsupervised preparatory phase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final tuning phase </a:t>
            </a:r>
            <a:r>
              <a:rPr lang="en-US" dirty="0" smtClean="0"/>
              <a:t>using </a:t>
            </a:r>
            <a:r>
              <a:rPr lang="en-US" dirty="0"/>
              <a:t>the scarce labeled examples.</a:t>
            </a:r>
          </a:p>
        </p:txBody>
      </p:sp>
    </p:spTree>
    <p:extLst>
      <p:ext uri="{BB962C8B-B14F-4D97-AF65-F5344CB8AC3E}">
        <p14:creationId xmlns:p14="http://schemas.microsoft.com/office/powerpoint/2010/main" val="30010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improve generalization, the use of controlled amounts </a:t>
            </a:r>
            <a:r>
              <a:rPr lang="en-US" dirty="0" smtClean="0"/>
              <a:t>of noise </a:t>
            </a:r>
            <a:r>
              <a:rPr lang="en-US" dirty="0"/>
              <a:t>during </a:t>
            </a:r>
            <a:r>
              <a:rPr lang="en-US" dirty="0" smtClean="0"/>
              <a:t>training </a:t>
            </a:r>
            <a:r>
              <a:rPr lang="en-US" dirty="0"/>
              <a:t>is </a:t>
            </a:r>
            <a:r>
              <a:rPr lang="en-US" dirty="0" smtClean="0"/>
              <a:t>effective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ncreasing </a:t>
            </a:r>
            <a:r>
              <a:rPr lang="en-US" dirty="0"/>
              <a:t>the effort during training pays dividends in </a:t>
            </a:r>
            <a:r>
              <a:rPr lang="en-US" dirty="0" smtClean="0"/>
              <a:t>terms of </a:t>
            </a:r>
            <a:r>
              <a:rPr lang="en-US" dirty="0"/>
              <a:t>improved </a:t>
            </a:r>
            <a:r>
              <a:rPr lang="en-US" dirty="0" smtClean="0"/>
              <a:t>generalization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biological 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neural system is </a:t>
            </a:r>
            <a:r>
              <a:rPr lang="en-US" dirty="0"/>
              <a:t>composed </a:t>
            </a:r>
            <a:r>
              <a:rPr lang="en-US" dirty="0" smtClean="0"/>
              <a:t>of </a:t>
            </a:r>
            <a:r>
              <a:rPr lang="en-US" dirty="0"/>
              <a:t>100 billion </a:t>
            </a:r>
            <a:r>
              <a:rPr lang="en-US" dirty="0" smtClean="0"/>
              <a:t>computing</a:t>
            </a:r>
            <a:r>
              <a:rPr lang="en-US" dirty="0"/>
              <a:t> </a:t>
            </a:r>
            <a:r>
              <a:rPr lang="en-US" dirty="0" smtClean="0"/>
              <a:t>units (</a:t>
            </a:r>
            <a:r>
              <a:rPr lang="en-US" dirty="0" smtClean="0">
                <a:solidFill>
                  <a:srgbClr val="C00000"/>
                </a:solidFill>
              </a:rPr>
              <a:t>neurons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C00000"/>
                </a:solidFill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</a:rPr>
              <a:t>15 </a:t>
            </a:r>
            <a:r>
              <a:rPr lang="en-US" dirty="0" smtClean="0">
                <a:solidFill>
                  <a:srgbClr val="C00000"/>
                </a:solidFill>
              </a:rPr>
              <a:t>connections (synapses)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How can a </a:t>
            </a:r>
            <a:r>
              <a:rPr lang="en-US" dirty="0"/>
              <a:t>system composed of many </a:t>
            </a:r>
            <a:r>
              <a:rPr lang="en-US" dirty="0">
                <a:solidFill>
                  <a:srgbClr val="C00000"/>
                </a:solidFill>
              </a:rPr>
              <a:t>simple </a:t>
            </a:r>
            <a:r>
              <a:rPr lang="en-US" dirty="0" smtClean="0">
                <a:solidFill>
                  <a:srgbClr val="C00000"/>
                </a:solidFill>
              </a:rPr>
              <a:t>interconnected units</a:t>
            </a:r>
            <a:r>
              <a:rPr lang="en-US" dirty="0" smtClean="0"/>
              <a:t> </a:t>
            </a:r>
            <a:r>
              <a:rPr lang="en-US" dirty="0"/>
              <a:t>give rise to </a:t>
            </a:r>
            <a:r>
              <a:rPr lang="en-US" dirty="0" smtClean="0"/>
              <a:t>highly complex activities?</a:t>
            </a:r>
          </a:p>
          <a:p>
            <a:r>
              <a:rPr lang="en-US" dirty="0" smtClean="0">
                <a:solidFill>
                  <a:srgbClr val="C50000"/>
                </a:solidFill>
              </a:rPr>
              <a:t>Emergence</a:t>
            </a:r>
            <a:r>
              <a:rPr lang="en-US" dirty="0" smtClean="0"/>
              <a:t>: complex </a:t>
            </a:r>
            <a:r>
              <a:rPr lang="en-US" dirty="0"/>
              <a:t>systems arise out of a multiplicity of relatively simple </a:t>
            </a:r>
            <a:r>
              <a:rPr lang="en-US" i="1" dirty="0" smtClean="0"/>
              <a:t>interacting</a:t>
            </a:r>
            <a:r>
              <a:rPr lang="en-US" dirty="0" smtClean="0"/>
              <a:t> units.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726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5132" r="-55132"/>
          <a:stretch>
            <a:fillRect/>
          </a:stretch>
        </p:blipFill>
        <p:spPr>
          <a:xfrm>
            <a:off x="119847" y="274639"/>
            <a:ext cx="8566953" cy="4711494"/>
          </a:xfrm>
        </p:spPr>
      </p:pic>
      <p:sp>
        <p:nvSpPr>
          <p:cNvPr id="3" name="Rectangle 2"/>
          <p:cNvSpPr/>
          <p:nvPr/>
        </p:nvSpPr>
        <p:spPr>
          <a:xfrm>
            <a:off x="457200" y="520466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Drawings </a:t>
            </a:r>
            <a:r>
              <a:rPr lang="en-US" dirty="0"/>
              <a:t>of cortical lamination by Santiago Ramon y </a:t>
            </a:r>
            <a:r>
              <a:rPr lang="en-US" dirty="0" err="1"/>
              <a:t>Cajal</a:t>
            </a:r>
            <a:r>
              <a:rPr lang="en-US" dirty="0"/>
              <a:t>, </a:t>
            </a:r>
            <a:r>
              <a:rPr lang="en-US" dirty="0" smtClean="0"/>
              <a:t>each showing </a:t>
            </a:r>
            <a:r>
              <a:rPr lang="en-US" dirty="0"/>
              <a:t>a vertical cross-section, with the surface of the </a:t>
            </a:r>
            <a:r>
              <a:rPr lang="en-US" b="1" dirty="0"/>
              <a:t>cortex</a:t>
            </a:r>
            <a:r>
              <a:rPr lang="en-US" dirty="0"/>
              <a:t> at the top. The </a:t>
            </a:r>
            <a:r>
              <a:rPr lang="en-US" dirty="0" smtClean="0"/>
              <a:t>different stains </a:t>
            </a:r>
            <a:r>
              <a:rPr lang="en-US" dirty="0"/>
              <a:t>show the cell bodies of neurons and the dendrites and axons of a random </a:t>
            </a:r>
            <a:r>
              <a:rPr lang="en-US" dirty="0" smtClean="0"/>
              <a:t>subset of </a:t>
            </a:r>
            <a:r>
              <a:rPr lang="en-US" dirty="0"/>
              <a:t>neurons.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6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Symbolic vs. sub-symbolic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”Standard</a:t>
            </a:r>
            <a:r>
              <a:rPr lang="en-US" dirty="0"/>
              <a:t>” sequential </a:t>
            </a:r>
            <a:r>
              <a:rPr lang="en-US" dirty="0" smtClean="0"/>
              <a:t>computers </a:t>
            </a:r>
            <a:r>
              <a:rPr lang="en-US" dirty="0"/>
              <a:t>operate in </a:t>
            </a:r>
            <a:r>
              <a:rPr lang="en-US" dirty="0">
                <a:solidFill>
                  <a:srgbClr val="C50000"/>
                </a:solidFill>
              </a:rPr>
              <a:t>cycles</a:t>
            </a:r>
            <a:r>
              <a:rPr lang="en-US" dirty="0"/>
              <a:t>, fetching items from memory, applying mathematical operations and writing results back to memory. </a:t>
            </a:r>
          </a:p>
          <a:p>
            <a:r>
              <a:rPr lang="en-US" dirty="0" smtClean="0"/>
              <a:t>The </a:t>
            </a:r>
            <a:r>
              <a:rPr lang="en-US" i="1" dirty="0"/>
              <a:t>intelligence</a:t>
            </a:r>
            <a:r>
              <a:rPr lang="en-US" dirty="0"/>
              <a:t> </a:t>
            </a:r>
            <a:r>
              <a:rPr lang="en-US" dirty="0" smtClean="0"/>
              <a:t>of biological brains is different, it lies </a:t>
            </a:r>
            <a:r>
              <a:rPr lang="en-US" dirty="0"/>
              <a:t>in the </a:t>
            </a:r>
            <a:r>
              <a:rPr lang="en-US" dirty="0">
                <a:solidFill>
                  <a:srgbClr val="C50000"/>
                </a:solidFill>
              </a:rPr>
              <a:t>interconnection</a:t>
            </a:r>
            <a:r>
              <a:rPr lang="en-US" dirty="0"/>
              <a:t> </a:t>
            </a:r>
            <a:r>
              <a:rPr lang="en-US" dirty="0" smtClean="0"/>
              <a:t>strengths, </a:t>
            </a:r>
            <a:r>
              <a:rPr lang="en-US" dirty="0"/>
              <a:t>learning occurs by </a:t>
            </a:r>
            <a:r>
              <a:rPr lang="en-US" dirty="0">
                <a:solidFill>
                  <a:srgbClr val="C50000"/>
                </a:solidFill>
              </a:rPr>
              <a:t>modifying</a:t>
            </a:r>
            <a:r>
              <a:rPr lang="en-US" dirty="0"/>
              <a:t> </a:t>
            </a:r>
            <a:r>
              <a:rPr lang="en-US" dirty="0" smtClean="0"/>
              <a:t>connections (</a:t>
            </a:r>
            <a:r>
              <a:rPr lang="en-US" b="1" dirty="0" smtClean="0">
                <a:solidFill>
                  <a:srgbClr val="C00000"/>
                </a:solidFill>
              </a:rPr>
              <a:t>dynamical systems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Neural networks </a:t>
            </a:r>
            <a:r>
              <a:rPr lang="en-US" b="1" dirty="0"/>
              <a:t>do not separate memory and processing </a:t>
            </a:r>
            <a:r>
              <a:rPr lang="en-US" dirty="0"/>
              <a:t>but operate via the flow of </a:t>
            </a:r>
            <a:r>
              <a:rPr lang="en-US" dirty="0" smtClean="0"/>
              <a:t>signals through </a:t>
            </a:r>
            <a:r>
              <a:rPr lang="en-US" dirty="0"/>
              <a:t>the network connections.</a:t>
            </a:r>
          </a:p>
        </p:txBody>
      </p:sp>
    </p:spTree>
    <p:extLst>
      <p:ext uri="{BB962C8B-B14F-4D97-AF65-F5344CB8AC3E}">
        <p14:creationId xmlns:p14="http://schemas.microsoft.com/office/powerpoint/2010/main" val="3956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63"/>
            <a:ext cx="8229600" cy="1143000"/>
          </a:xfrm>
        </p:spPr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82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neuron is modeled as a </a:t>
            </a:r>
            <a:r>
              <a:rPr lang="en-US" dirty="0"/>
              <a:t>simple computing unit, a </a:t>
            </a:r>
            <a:r>
              <a:rPr lang="en-US" dirty="0">
                <a:solidFill>
                  <a:srgbClr val="C50000"/>
                </a:solidFill>
              </a:rPr>
              <a:t>scalar product</a:t>
            </a:r>
            <a:r>
              <a:rPr lang="en-US" dirty="0"/>
              <a:t> </a:t>
            </a:r>
            <a:r>
              <a:rPr lang="en-US" b="1" dirty="0" smtClean="0"/>
              <a:t>w x</a:t>
            </a:r>
            <a:r>
              <a:rPr lang="en-US" dirty="0" smtClean="0"/>
              <a:t> </a:t>
            </a:r>
            <a:r>
              <a:rPr lang="en-US" dirty="0">
                <a:solidFill>
                  <a:srgbClr val="C50000"/>
                </a:solidFill>
              </a:rPr>
              <a:t>(“pattern matching</a:t>
            </a:r>
            <a:r>
              <a:rPr lang="en-US" dirty="0" smtClean="0">
                <a:solidFill>
                  <a:srgbClr val="C50000"/>
                </a:solidFill>
              </a:rPr>
              <a:t>”) </a:t>
            </a:r>
            <a:r>
              <a:rPr lang="en-US" dirty="0" smtClean="0"/>
              <a:t>followed by a </a:t>
            </a:r>
            <a:r>
              <a:rPr lang="en-US" dirty="0">
                <a:solidFill>
                  <a:srgbClr val="C50000"/>
                </a:solidFill>
              </a:rPr>
              <a:t>sigmoidal </a:t>
            </a:r>
            <a:r>
              <a:rPr lang="en-US" dirty="0" smtClean="0">
                <a:solidFill>
                  <a:srgbClr val="C50000"/>
                </a:solidFill>
              </a:rPr>
              <a:t>(“logistic”) function. </a:t>
            </a:r>
          </a:p>
          <a:p>
            <a:r>
              <a:rPr lang="en-US" dirty="0" smtClean="0"/>
              <a:t>The </a:t>
            </a:r>
            <a:r>
              <a:rPr lang="en-US" dirty="0"/>
              <a:t>complexity </a:t>
            </a:r>
            <a:r>
              <a:rPr lang="en-US" dirty="0" smtClean="0"/>
              <a:t>comes from </a:t>
            </a:r>
            <a:r>
              <a:rPr lang="en-US" dirty="0"/>
              <a:t>having </a:t>
            </a:r>
            <a:r>
              <a:rPr lang="en-US" dirty="0" smtClean="0">
                <a:solidFill>
                  <a:srgbClr val="C50000"/>
                </a:solidFill>
              </a:rPr>
              <a:t>more interconnected layers</a:t>
            </a:r>
            <a:r>
              <a:rPr lang="en-US" dirty="0" smtClean="0"/>
              <a:t> </a:t>
            </a:r>
            <a:r>
              <a:rPr lang="en-US" dirty="0"/>
              <a:t>of neurons involved in a complex </a:t>
            </a:r>
            <a:r>
              <a:rPr lang="en-US" dirty="0" smtClean="0"/>
              <a:t>action  (if linear layers are cascaded, the system </a:t>
            </a:r>
            <a:r>
              <a:rPr lang="en-US" i="1" dirty="0" smtClean="0"/>
              <a:t>remains</a:t>
            </a:r>
            <a:r>
              <a:rPr lang="en-US" dirty="0" smtClean="0"/>
              <a:t> linear)</a:t>
            </a:r>
          </a:p>
          <a:p>
            <a:r>
              <a:rPr lang="en-US" dirty="0"/>
              <a:t>The ”squashing” functions </a:t>
            </a:r>
            <a:r>
              <a:rPr lang="en-US" dirty="0" smtClean="0"/>
              <a:t>is essential to introduce </a:t>
            </a:r>
            <a:r>
              <a:rPr lang="en-US" dirty="0" smtClean="0">
                <a:solidFill>
                  <a:srgbClr val="C50000"/>
                </a:solidFill>
              </a:rPr>
              <a:t>nonlinearities</a:t>
            </a:r>
            <a:r>
              <a:rPr lang="en-US" dirty="0" smtClean="0"/>
              <a:t> in the system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4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38"/>
            <a:ext cx="8229600" cy="1143000"/>
          </a:xfrm>
        </p:spPr>
        <p:txBody>
          <a:bodyPr/>
          <a:lstStyle/>
          <a:p>
            <a:r>
              <a:rPr lang="en-US" dirty="0" smtClean="0"/>
              <a:t>Multilayer </a:t>
            </a:r>
            <a:r>
              <a:rPr lang="en-US" dirty="0" err="1" smtClean="0"/>
              <a:t>Perceptrons</a:t>
            </a:r>
            <a:r>
              <a:rPr lang="en-US" dirty="0" smtClean="0"/>
              <a:t> (MLP)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689"/>
            <a:ext cx="8229600" cy="4525963"/>
          </a:xfrm>
        </p:spPr>
        <p:txBody>
          <a:bodyPr/>
          <a:lstStyle/>
          <a:p>
            <a:r>
              <a:rPr lang="en-US" dirty="0" smtClean="0"/>
              <a:t>By applying </a:t>
            </a:r>
            <a:r>
              <a:rPr lang="en-US" dirty="0"/>
              <a:t>a sigmoidal transfer function to the unlimited output of a </a:t>
            </a:r>
            <a:r>
              <a:rPr lang="en-US" dirty="0" smtClean="0"/>
              <a:t>linear model, one obtains an output in [0,1] </a:t>
            </a:r>
            <a:r>
              <a:rPr lang="en-US" dirty="0"/>
              <a:t>which can be interpreted as </a:t>
            </a:r>
            <a:r>
              <a:rPr lang="en-US" dirty="0" smtClean="0"/>
              <a:t>a probability</a:t>
            </a:r>
          </a:p>
          <a:p>
            <a:r>
              <a:rPr lang="en-US" dirty="0" smtClean="0"/>
              <a:t>For classification, </a:t>
            </a:r>
            <a:r>
              <a:rPr lang="en-US" dirty="0" err="1" smtClean="0"/>
              <a:t>hyperplane</a:t>
            </a:r>
            <a:r>
              <a:rPr lang="en-US" dirty="0" smtClean="0"/>
              <a:t> boundaries become “</a:t>
            </a:r>
            <a:r>
              <a:rPr lang="en-US" i="1" dirty="0" smtClean="0"/>
              <a:t>fuzzy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56" y="4191985"/>
            <a:ext cx="7321904" cy="2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</a:t>
            </a:r>
            <a:r>
              <a:rPr lang="en-US" dirty="0" err="1"/>
              <a:t>Perceptrons</a:t>
            </a:r>
            <a:r>
              <a:rPr lang="en-US" dirty="0"/>
              <a:t> (MLP</a:t>
            </a:r>
            <a:r>
              <a:rPr lang="en-US" dirty="0" smtClean="0"/>
              <a:t>)(2)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Composing linear transformations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still </a:t>
            </a:r>
            <a:r>
              <a:rPr lang="en-US" dirty="0" smtClean="0">
                <a:solidFill>
                  <a:srgbClr val="C50000"/>
                </a:solidFill>
              </a:rPr>
              <a:t>linear</a:t>
            </a:r>
            <a:r>
              <a:rPr lang="en-US" dirty="0" smtClean="0"/>
              <a:t> functions.</a:t>
            </a:r>
          </a:p>
          <a:p>
            <a:r>
              <a:rPr lang="en-US" dirty="0" smtClean="0"/>
              <a:t>Composing linear functions with </a:t>
            </a:r>
            <a:r>
              <a:rPr lang="en-US" dirty="0"/>
              <a:t>nonlinear </a:t>
            </a:r>
            <a:r>
              <a:rPr lang="en-US" i="1" dirty="0" err="1" smtClean="0"/>
              <a:t>sigmoids</a:t>
            </a:r>
            <a:r>
              <a:rPr lang="en-US" dirty="0" smtClean="0"/>
              <a:t> one can approximate </a:t>
            </a:r>
            <a:r>
              <a:rPr lang="en-US" dirty="0"/>
              <a:t>all </a:t>
            </a:r>
            <a:r>
              <a:rPr lang="en-US" dirty="0">
                <a:solidFill>
                  <a:srgbClr val="C50000"/>
                </a:solidFill>
              </a:rPr>
              <a:t>smooth</a:t>
            </a:r>
            <a:r>
              <a:rPr lang="en-US" dirty="0"/>
              <a:t> </a:t>
            </a:r>
            <a:r>
              <a:rPr lang="en-US" dirty="0" smtClean="0"/>
              <a:t>functions. One hidden layer is sufficient.</a:t>
            </a:r>
          </a:p>
          <a:p>
            <a:r>
              <a:rPr lang="en-US" dirty="0" smtClean="0"/>
              <a:t>The </a:t>
            </a:r>
            <a:r>
              <a:rPr lang="en-US" dirty="0"/>
              <a:t>first linear </a:t>
            </a:r>
            <a:r>
              <a:rPr lang="en-US" dirty="0" smtClean="0"/>
              <a:t>transformation provides </a:t>
            </a:r>
            <a:r>
              <a:rPr lang="en-US" dirty="0"/>
              <a:t>a first ”</a:t>
            </a:r>
            <a:r>
              <a:rPr lang="en-US" dirty="0">
                <a:solidFill>
                  <a:srgbClr val="C00000"/>
                </a:solidFill>
              </a:rPr>
              <a:t>hidden layer</a:t>
            </a:r>
            <a:r>
              <a:rPr lang="en-US" dirty="0"/>
              <a:t>” of </a:t>
            </a:r>
            <a:r>
              <a:rPr lang="en-US" dirty="0" smtClean="0"/>
              <a:t>outputs, the </a:t>
            </a:r>
            <a:r>
              <a:rPr lang="en-US" dirty="0"/>
              <a:t>second </a:t>
            </a:r>
            <a:r>
              <a:rPr lang="en-US" dirty="0" smtClean="0"/>
              <a:t>transformation produces </a:t>
            </a:r>
            <a:r>
              <a:rPr lang="en-US" dirty="0"/>
              <a:t>the visible outputs </a:t>
            </a:r>
            <a:r>
              <a:rPr lang="en-US" dirty="0" smtClean="0"/>
              <a:t>from the </a:t>
            </a:r>
            <a:r>
              <a:rPr lang="en-US" dirty="0"/>
              <a:t>hidden layer.</a:t>
            </a:r>
          </a:p>
        </p:txBody>
      </p:sp>
    </p:spTree>
    <p:extLst>
      <p:ext uri="{BB962C8B-B14F-4D97-AF65-F5344CB8AC3E}">
        <p14:creationId xmlns:p14="http://schemas.microsoft.com/office/powerpoint/2010/main" val="13070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1672</Words>
  <Application>Microsoft Office PowerPoint</Application>
  <PresentationFormat>On-screen Show (4:3)</PresentationFormat>
  <Paragraphs>162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Chap. 9   Neural networks,  shallow and deep</vt:lpstr>
      <vt:lpstr>PowerPoint Presentation</vt:lpstr>
      <vt:lpstr>The biological metaphor</vt:lpstr>
      <vt:lpstr>PowerPoint Presentation</vt:lpstr>
      <vt:lpstr>Symbolic vs. sub-symbolic paradigm</vt:lpstr>
      <vt:lpstr>Artificial Neural Networks</vt:lpstr>
      <vt:lpstr>Multilayer Perceptrons (MLP)</vt:lpstr>
      <vt:lpstr>Multilayer Perceptrons (MLP)(2)</vt:lpstr>
      <vt:lpstr>MLP architecture</vt:lpstr>
      <vt:lpstr>MLP architecture (2)</vt:lpstr>
      <vt:lpstr>MLPs are universal approximators</vt:lpstr>
      <vt:lpstr>PowerPoint Presentation</vt:lpstr>
      <vt:lpstr>Error Backpropagation</vt:lpstr>
      <vt:lpstr>Backpropagation(2)</vt:lpstr>
      <vt:lpstr>Batch backpropagation</vt:lpstr>
      <vt:lpstr>Bold-Driver Backpropagation</vt:lpstr>
      <vt:lpstr>On-line or stochastic backpropagation</vt:lpstr>
      <vt:lpstr>On-line or stochastic backpropagation (2)</vt:lpstr>
      <vt:lpstr>Advanced optimization for MLP training</vt:lpstr>
      <vt:lpstr>Deep neural networks</vt:lpstr>
      <vt:lpstr>Practical obstacles to deep MLPs</vt:lpstr>
      <vt:lpstr>Applications of deep learning</vt:lpstr>
      <vt:lpstr>Auto-encoders</vt:lpstr>
      <vt:lpstr>Auto-encoders (2)</vt:lpstr>
      <vt:lpstr>Auto-encoders (3)</vt:lpstr>
      <vt:lpstr>Auto-encoders (4)</vt:lpstr>
      <vt:lpstr>Auto-encoders (5)</vt:lpstr>
      <vt:lpstr>Advanced training methods</vt:lpstr>
      <vt:lpstr>Advanced training methods(2)</vt:lpstr>
      <vt:lpstr>Advanced training methods(3)</vt:lpstr>
      <vt:lpstr>Gist</vt:lpstr>
      <vt:lpstr>Gist(2)</vt:lpstr>
      <vt:lpstr>Gist(3)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73</cp:revision>
  <dcterms:created xsi:type="dcterms:W3CDTF">2014-04-02T07:56:26Z</dcterms:created>
  <dcterms:modified xsi:type="dcterms:W3CDTF">2015-10-06T12:38:48Z</dcterms:modified>
</cp:coreProperties>
</file>