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80" r:id="rId18"/>
    <p:sldId id="281" r:id="rId19"/>
    <p:sldId id="270" r:id="rId20"/>
    <p:sldId id="271" r:id="rId21"/>
    <p:sldId id="273" r:id="rId22"/>
    <p:sldId id="272" r:id="rId23"/>
    <p:sldId id="274" r:id="rId24"/>
    <p:sldId id="275" r:id="rId25"/>
    <p:sldId id="282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Locally-weighted regression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linear regression depends on the query point (it is </a:t>
            </a:r>
            <a:r>
              <a:rPr lang="en-US" dirty="0">
                <a:solidFill>
                  <a:srgbClr val="C94215"/>
                </a:solidFill>
              </a:rPr>
              <a:t>local</a:t>
            </a:r>
            <a:r>
              <a:rPr lang="en-US" dirty="0"/>
              <a:t>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94215"/>
                </a:solidFill>
              </a:rPr>
              <a:t>inear regression</a:t>
            </a:r>
            <a:r>
              <a:rPr lang="en-US" dirty="0" smtClean="0"/>
              <a:t> on </a:t>
            </a:r>
            <a:r>
              <a:rPr lang="en-US" dirty="0"/>
              <a:t>the training </a:t>
            </a:r>
            <a:r>
              <a:rPr lang="en-US" dirty="0" smtClean="0"/>
              <a:t>points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>
                <a:solidFill>
                  <a:srgbClr val="C94215"/>
                </a:solidFill>
              </a:rPr>
              <a:t>significance </a:t>
            </a:r>
            <a:r>
              <a:rPr lang="en-US" dirty="0" smtClean="0"/>
              <a:t>that </a:t>
            </a:r>
            <a:r>
              <a:rPr lang="en-US" dirty="0">
                <a:solidFill>
                  <a:srgbClr val="C94215"/>
                </a:solidFill>
              </a:rPr>
              <a:t>decreases</a:t>
            </a:r>
            <a:r>
              <a:rPr lang="en-US" dirty="0"/>
              <a:t> with its distance from the query </a:t>
            </a:r>
            <a:r>
              <a:rPr lang="en-US" dirty="0" smtClean="0"/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32614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Locally-weighted regression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query-point q, let </a:t>
            </a:r>
            <a:r>
              <a:rPr lang="en-US" dirty="0" err="1" smtClean="0"/>
              <a:t>s</a:t>
            </a:r>
            <a:r>
              <a:rPr lang="en-US" sz="2000" dirty="0" err="1" smtClean="0"/>
              <a:t>i</a:t>
            </a:r>
            <a:r>
              <a:rPr lang="en-US" sz="2000" dirty="0"/>
              <a:t> </a:t>
            </a:r>
            <a:r>
              <a:rPr lang="en-US" dirty="0" smtClean="0"/>
              <a:t> be the significance level assigned to the </a:t>
            </a:r>
            <a:r>
              <a:rPr lang="en-US" dirty="0" err="1" smtClean="0"/>
              <a:t>i-th</a:t>
            </a:r>
            <a:r>
              <a:rPr lang="en-US" dirty="0" smtClean="0"/>
              <a:t> </a:t>
            </a:r>
            <a:r>
              <a:rPr lang="en-US" dirty="0" err="1" smtClean="0"/>
              <a:t>labelled</a:t>
            </a:r>
            <a:r>
              <a:rPr lang="en-US" dirty="0" smtClean="0"/>
              <a:t> example. </a:t>
            </a:r>
          </a:p>
          <a:p>
            <a:r>
              <a:rPr lang="en-US" dirty="0"/>
              <a:t>The weighted version of least squares fit aims at minimizing the following </a:t>
            </a:r>
            <a:r>
              <a:rPr lang="en-US" dirty="0" smtClean="0">
                <a:solidFill>
                  <a:srgbClr val="C94215"/>
                </a:solidFill>
              </a:rPr>
              <a:t>weighted</a:t>
            </a:r>
            <a:r>
              <a:rPr lang="en-US" dirty="0" smtClean="0"/>
              <a:t> error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63" y="4506275"/>
            <a:ext cx="5823347" cy="10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Locally-weighted regression (4)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73" y="1244233"/>
            <a:ext cx="5107603" cy="49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6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Locally-weighted regression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Minimization of equation 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 yields the </a:t>
            </a:r>
            <a:r>
              <a:rPr lang="en-US" dirty="0" smtClean="0">
                <a:solidFill>
                  <a:srgbClr val="C94215"/>
                </a:solidFill>
              </a:rPr>
              <a:t>solution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S = 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dirty="0" smtClean="0"/>
              <a:t>s</a:t>
            </a:r>
            <a:r>
              <a:rPr lang="en-US" sz="2000" dirty="0" smtClean="0"/>
              <a:t>1</a:t>
            </a:r>
            <a:r>
              <a:rPr lang="en-US" dirty="0" smtClean="0"/>
              <a:t>, . . . , </a:t>
            </a:r>
            <a:r>
              <a:rPr lang="en-US" dirty="0" err="1"/>
              <a:t>s</a:t>
            </a:r>
            <a:r>
              <a:rPr lang="en-US" sz="2000" dirty="0" err="1"/>
              <a:t>d</a:t>
            </a:r>
            <a:r>
              <a:rPr lang="en-US" dirty="0" smtClean="0"/>
              <a:t>)</a:t>
            </a:r>
          </a:p>
          <a:p>
            <a:r>
              <a:rPr lang="en-US" dirty="0"/>
              <a:t>A common function </a:t>
            </a:r>
            <a:r>
              <a:rPr lang="en-US" dirty="0" smtClean="0"/>
              <a:t>used to </a:t>
            </a:r>
            <a:r>
              <a:rPr lang="en-US" dirty="0"/>
              <a:t>set the relationship between significance and distance 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61" y="2825086"/>
            <a:ext cx="3944764" cy="7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34" y="5635625"/>
            <a:ext cx="29432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Locally-weighted regression (6)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003"/>
            <a:ext cx="6009297" cy="3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53" y="2894109"/>
            <a:ext cx="5640660" cy="35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491" y="5106621"/>
            <a:ext cx="360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valuation </a:t>
            </a:r>
            <a:r>
              <a:rPr lang="en-US" sz="1600" dirty="0"/>
              <a:t>of LWR model at query point q, sample point significance</a:t>
            </a:r>
          </a:p>
          <a:p>
            <a:r>
              <a:rPr lang="en-US" sz="1600" dirty="0"/>
              <a:t>is represented by the interior shade. </a:t>
            </a:r>
            <a:r>
              <a:rPr lang="en-US" sz="1600" dirty="0" smtClean="0"/>
              <a:t>Right: </a:t>
            </a:r>
            <a:r>
              <a:rPr lang="en-US" sz="1600" dirty="0"/>
              <a:t>Evaluation over all points, </a:t>
            </a:r>
            <a:endParaRPr lang="en-US" sz="1600" dirty="0" smtClean="0"/>
          </a:p>
          <a:p>
            <a:r>
              <a:rPr lang="en-US" sz="1600" dirty="0" smtClean="0"/>
              <a:t>each point requires </a:t>
            </a:r>
            <a:r>
              <a:rPr lang="en-US" sz="1600" dirty="0"/>
              <a:t>a different linear fit.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957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Locally-weighted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B-LWR, is used if </a:t>
            </a:r>
            <a:r>
              <a:rPr lang="en-US" dirty="0">
                <a:solidFill>
                  <a:srgbClr val="C00000"/>
                </a:solidFill>
              </a:rPr>
              <a:t>prior </a:t>
            </a:r>
            <a:r>
              <a:rPr lang="en-US" dirty="0" smtClean="0">
                <a:solidFill>
                  <a:srgbClr val="C00000"/>
                </a:solidFill>
              </a:rPr>
              <a:t>infor</a:t>
            </a:r>
            <a:r>
              <a:rPr lang="en-US" dirty="0">
                <a:solidFill>
                  <a:srgbClr val="C00000"/>
                </a:solidFill>
              </a:rPr>
              <a:t>mation </a:t>
            </a:r>
            <a:r>
              <a:rPr lang="en-US" dirty="0"/>
              <a:t>about what values the coefficients should have can be specified when there is </a:t>
            </a:r>
            <a:r>
              <a:rPr lang="en-US" dirty="0" smtClean="0"/>
              <a:t>not enough </a:t>
            </a:r>
            <a:r>
              <a:rPr lang="en-US" dirty="0"/>
              <a:t>data to determine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Advantage of Bayesian techniques: the possibility to </a:t>
            </a:r>
            <a:r>
              <a:rPr lang="en-US" dirty="0"/>
              <a:t>model not only the expected values but </a:t>
            </a:r>
            <a:r>
              <a:rPr lang="en-US" dirty="0">
                <a:solidFill>
                  <a:srgbClr val="C94215"/>
                </a:solidFill>
              </a:rPr>
              <a:t>entire probability </a:t>
            </a:r>
            <a:r>
              <a:rPr lang="en-US" dirty="0" smtClean="0">
                <a:solidFill>
                  <a:srgbClr val="C94215"/>
                </a:solidFill>
              </a:rPr>
              <a:t>distributions</a:t>
            </a:r>
            <a:r>
              <a:rPr lang="en-US" dirty="0"/>
              <a:t> </a:t>
            </a:r>
            <a:r>
              <a:rPr lang="en-US" dirty="0" smtClean="0"/>
              <a:t>(and to derive “error bars”)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274638"/>
            <a:ext cx="84001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</a:t>
            </a:r>
            <a:r>
              <a:rPr lang="en-US" dirty="0" smtClean="0"/>
              <a:t>Locally-weighted regression(2)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assumption: w=N(0,Σ)</a:t>
            </a:r>
            <a:endParaRPr lang="en-US" dirty="0"/>
          </a:p>
          <a:p>
            <a:r>
              <a:rPr lang="en-US" dirty="0" err="1" smtClean="0"/>
              <a:t>Σ</a:t>
            </a:r>
            <a:r>
              <a:rPr lang="en-US" dirty="0" smtClean="0"/>
              <a:t>=</a:t>
            </a:r>
            <a:r>
              <a:rPr lang="en-US" dirty="0" err="1" smtClean="0"/>
              <a:t>diag</a:t>
            </a:r>
            <a:r>
              <a:rPr lang="en-US" dirty="0" smtClean="0"/>
              <a:t>(σ</a:t>
            </a:r>
            <a:r>
              <a:rPr lang="en-US" sz="2000" dirty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σ</a:t>
            </a:r>
            <a:r>
              <a:rPr lang="en-US" sz="2000" dirty="0" err="1" smtClean="0"/>
              <a:t>l</a:t>
            </a:r>
            <a:r>
              <a:rPr lang="en-US" dirty="0" smtClean="0"/>
              <a:t>)</a:t>
            </a:r>
          </a:p>
          <a:p>
            <a:r>
              <a:rPr lang="en-US" dirty="0" smtClean="0"/>
              <a:t>1/</a:t>
            </a:r>
            <a:r>
              <a:rPr lang="en-US" dirty="0" err="1" smtClean="0"/>
              <a:t>σ</a:t>
            </a:r>
            <a:r>
              <a:rPr lang="en-US" sz="2000" dirty="0" err="1" smtClean="0"/>
              <a:t>i</a:t>
            </a:r>
            <a:r>
              <a:rPr lang="en-US" dirty="0" smtClean="0"/>
              <a:t>=Gamma(</a:t>
            </a:r>
            <a:r>
              <a:rPr lang="en-US" dirty="0" err="1" smtClean="0"/>
              <a:t>k,ϑ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 S=</a:t>
            </a:r>
            <a:r>
              <a:rPr lang="en-US" dirty="0" err="1" smtClean="0"/>
              <a:t>diag</a:t>
            </a:r>
            <a:r>
              <a:rPr lang="en-US" dirty="0" smtClean="0"/>
              <a:t>(s</a:t>
            </a:r>
            <a:r>
              <a:rPr lang="en-US" sz="2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s</a:t>
            </a:r>
            <a:r>
              <a:rPr lang="en-US" sz="2000" dirty="0" err="1" smtClean="0"/>
              <a:t>l</a:t>
            </a:r>
            <a:r>
              <a:rPr lang="en-US" dirty="0" smtClean="0"/>
              <a:t>) be the matrix of the significance levels prescribed to each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274638"/>
            <a:ext cx="855714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</a:t>
            </a:r>
            <a:r>
              <a:rPr lang="en-US" dirty="0" smtClean="0"/>
              <a:t>Locally-weighted regression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local model for the query point q is predicted by using the </a:t>
            </a:r>
            <a:r>
              <a:rPr lang="en-US" dirty="0" smtClean="0"/>
              <a:t>distribution </a:t>
            </a:r>
            <a:r>
              <a:rPr lang="en-US" dirty="0"/>
              <a:t>of w whose mean is estimated </a:t>
            </a:r>
            <a:r>
              <a:rPr lang="en-US" dirty="0" smtClean="0"/>
              <a:t>as</a:t>
            </a:r>
          </a:p>
          <a:p>
            <a:endParaRPr lang="en-US" dirty="0" smtClean="0"/>
          </a:p>
          <a:p>
            <a:r>
              <a:rPr lang="en-US" dirty="0" smtClean="0"/>
              <a:t>The variance of the Gaussian noise is estimated 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3200400"/>
            <a:ext cx="34798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72" y="4589637"/>
            <a:ext cx="3187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estimated covariance matrix of the w distribution is then calculated </a:t>
            </a:r>
            <a:r>
              <a:rPr lang="en-US" dirty="0" smtClean="0"/>
              <a:t>as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C94215"/>
                </a:solidFill>
              </a:rPr>
              <a:t>predicted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C94215"/>
                </a:solidFill>
              </a:rPr>
              <a:t>output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/>
              <a:t>response for </a:t>
            </a:r>
            <a:r>
              <a:rPr lang="en-US" dirty="0"/>
              <a:t>the query point q </a:t>
            </a:r>
            <a:r>
              <a:rPr lang="en-US" dirty="0" smtClean="0"/>
              <a:t>is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C94215"/>
                </a:solidFill>
              </a:rPr>
              <a:t>variance</a:t>
            </a:r>
            <a:r>
              <a:rPr lang="en-US" dirty="0"/>
              <a:t> of the mean predicted output </a:t>
            </a:r>
            <a:r>
              <a:rPr lang="en-US" dirty="0" smtClean="0"/>
              <a:t>is: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274638"/>
            <a:ext cx="861173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</a:t>
            </a:r>
            <a:r>
              <a:rPr lang="en-US" dirty="0" smtClean="0"/>
              <a:t>Locally-weighted regression (4)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7666" b="-47666"/>
          <a:stretch>
            <a:fillRect/>
          </a:stretch>
        </p:blipFill>
        <p:spPr>
          <a:xfrm>
            <a:off x="3480635" y="4469932"/>
            <a:ext cx="1394814" cy="76709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00" y="6168018"/>
            <a:ext cx="2273300" cy="36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27" y="2701198"/>
            <a:ext cx="5308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en-US" dirty="0" smtClean="0"/>
              <a:t>LASSO to shrink and select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230"/>
            <a:ext cx="8229600" cy="5557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a large number of </a:t>
            </a:r>
            <a:r>
              <a:rPr lang="en-US" dirty="0" smtClean="0"/>
              <a:t>input variables, </a:t>
            </a:r>
            <a:r>
              <a:rPr lang="en-US" dirty="0"/>
              <a:t>we </a:t>
            </a:r>
            <a:r>
              <a:rPr lang="en-US" dirty="0" smtClean="0"/>
              <a:t>would </a:t>
            </a:r>
            <a:r>
              <a:rPr lang="en-US" dirty="0"/>
              <a:t>like </a:t>
            </a:r>
            <a:r>
              <a:rPr lang="en-US" dirty="0" smtClean="0"/>
              <a:t>to determine </a:t>
            </a:r>
            <a:r>
              <a:rPr lang="en-US" dirty="0"/>
              <a:t>a </a:t>
            </a:r>
            <a:r>
              <a:rPr lang="en-US" dirty="0">
                <a:solidFill>
                  <a:srgbClr val="C94215"/>
                </a:solidFill>
              </a:rPr>
              <a:t>smaller subset </a:t>
            </a:r>
            <a:r>
              <a:rPr lang="en-US" dirty="0"/>
              <a:t>that exhibits the </a:t>
            </a:r>
            <a:r>
              <a:rPr lang="en-US" dirty="0">
                <a:solidFill>
                  <a:srgbClr val="C94215"/>
                </a:solidFill>
              </a:rPr>
              <a:t>strongest </a:t>
            </a:r>
            <a:r>
              <a:rPr lang="en-US" dirty="0" smtClean="0">
                <a:solidFill>
                  <a:srgbClr val="C94215"/>
                </a:solidFill>
              </a:rPr>
              <a:t>effects.</a:t>
            </a:r>
          </a:p>
          <a:p>
            <a:endParaRPr lang="en-US" dirty="0" smtClean="0"/>
          </a:p>
          <a:p>
            <a:r>
              <a:rPr lang="en-US" dirty="0" smtClean="0"/>
              <a:t>Feature subset selection: can be very variable</a:t>
            </a:r>
          </a:p>
          <a:p>
            <a:r>
              <a:rPr lang="en-US" dirty="0" smtClean="0"/>
              <a:t>Ridge regression: more stable, but does not reduce the number of input variables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94215"/>
                </a:solidFill>
              </a:rPr>
              <a:t>LASSO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“</a:t>
            </a:r>
            <a:r>
              <a:rPr lang="en-US" dirty="0"/>
              <a:t>least absolute </a:t>
            </a:r>
            <a:r>
              <a:rPr lang="en-US" dirty="0" smtClean="0"/>
              <a:t>shrinkage and </a:t>
            </a:r>
            <a:r>
              <a:rPr lang="en-US" dirty="0"/>
              <a:t>selection </a:t>
            </a:r>
            <a:r>
              <a:rPr lang="en-US" dirty="0" smtClean="0"/>
              <a:t>operator”) retains </a:t>
            </a:r>
            <a:r>
              <a:rPr lang="en-US" dirty="0"/>
              <a:t>the good features of </a:t>
            </a:r>
            <a:r>
              <a:rPr lang="en-US" i="1" dirty="0"/>
              <a:t>both</a:t>
            </a:r>
            <a:r>
              <a:rPr lang="en-US" dirty="0"/>
              <a:t> subset selection </a:t>
            </a:r>
            <a:r>
              <a:rPr lang="en-US" i="1" dirty="0"/>
              <a:t>and</a:t>
            </a:r>
            <a:r>
              <a:rPr lang="en-US" dirty="0"/>
              <a:t> ridge </a:t>
            </a:r>
            <a:r>
              <a:rPr lang="en-US" dirty="0" smtClean="0"/>
              <a:t>regression. It </a:t>
            </a:r>
            <a:r>
              <a:rPr lang="en-US" b="1" dirty="0" smtClean="0"/>
              <a:t>shrinks</a:t>
            </a:r>
            <a:r>
              <a:rPr lang="en-US" dirty="0" smtClean="0"/>
              <a:t> some coefficients and sets other ones to </a:t>
            </a:r>
            <a:r>
              <a:rPr lang="en-US" b="1" dirty="0" smtClean="0"/>
              <a:t>zero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660" y="382714"/>
            <a:ext cx="8461612" cy="1470025"/>
          </a:xfrm>
        </p:spPr>
        <p:txBody>
          <a:bodyPr/>
          <a:lstStyle/>
          <a:p>
            <a:r>
              <a:rPr lang="en-US" dirty="0" smtClean="0"/>
              <a:t>Chap. 8 Specific nonlinear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27" y="2694253"/>
            <a:ext cx="5689182" cy="379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73435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He who would learn to fly one day must first learn to stand and walk and run</a:t>
            </a:r>
          </a:p>
          <a:p>
            <a:pPr algn="r"/>
            <a:r>
              <a:rPr lang="en-US" dirty="0"/>
              <a:t>and climb and dance; one cannot fly into flying.</a:t>
            </a:r>
          </a:p>
          <a:p>
            <a:pPr algn="r"/>
            <a:r>
              <a:rPr lang="en-US" dirty="0"/>
              <a:t>(Friedrich Nietzsche)</a:t>
            </a:r>
          </a:p>
        </p:txBody>
      </p:sp>
    </p:spTree>
    <p:extLst>
      <p:ext uri="{BB962C8B-B14F-4D97-AF65-F5344CB8AC3E}">
        <p14:creationId xmlns:p14="http://schemas.microsoft.com/office/powerpoint/2010/main" val="32825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LASSO to shrink and select inputs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LASSO minimizes the </a:t>
            </a:r>
            <a:r>
              <a:rPr lang="en-US" dirty="0"/>
              <a:t>residual sum of squares subject to the sum of the </a:t>
            </a:r>
            <a:r>
              <a:rPr lang="en-US" b="1" dirty="0"/>
              <a:t>absolute value </a:t>
            </a:r>
            <a:r>
              <a:rPr lang="en-US" dirty="0"/>
              <a:t>of the </a:t>
            </a:r>
            <a:r>
              <a:rPr lang="en-US" dirty="0" smtClean="0"/>
              <a:t>coefficients being </a:t>
            </a:r>
            <a:r>
              <a:rPr lang="en-US" dirty="0"/>
              <a:t>less than a </a:t>
            </a:r>
            <a:r>
              <a:rPr lang="en-US" dirty="0" smtClean="0"/>
              <a:t>constant.</a:t>
            </a:r>
          </a:p>
          <a:p>
            <a:r>
              <a:rPr lang="en-US" dirty="0" smtClean="0"/>
              <a:t>Using Lagrange multipliers, it is equivalent to the following unconstrained minimization: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51" y="4593965"/>
            <a:ext cx="6010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LASSO to shrink and select inputs (3)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3" y="1417638"/>
            <a:ext cx="7968817" cy="44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LASSO vs. Ridge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ridge regression</a:t>
            </a:r>
            <a:r>
              <a:rPr lang="en-US" dirty="0"/>
              <a:t>, as the penalty is increased, all parameters are reduced while still </a:t>
            </a:r>
            <a:r>
              <a:rPr lang="en-US" dirty="0" smtClean="0"/>
              <a:t>remaining non</a:t>
            </a:r>
            <a:r>
              <a:rPr lang="en-US" dirty="0"/>
              <a:t>-</a:t>
            </a:r>
            <a:r>
              <a:rPr lang="en-US" dirty="0" smtClean="0"/>
              <a:t>zero</a:t>
            </a:r>
          </a:p>
          <a:p>
            <a:r>
              <a:rPr lang="en-US" dirty="0" smtClean="0"/>
              <a:t>In LASSO</a:t>
            </a:r>
            <a:r>
              <a:rPr lang="en-US" dirty="0"/>
              <a:t>, increasing the penalty will cause more and more of the </a:t>
            </a:r>
            <a:r>
              <a:rPr lang="en-US" dirty="0" smtClean="0"/>
              <a:t>parameters to </a:t>
            </a:r>
            <a:r>
              <a:rPr lang="en-US" dirty="0"/>
              <a:t>be driven to </a:t>
            </a:r>
            <a:r>
              <a:rPr lang="en-US" b="1" dirty="0"/>
              <a:t>zero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inputs corresponding to weights equal to zero </a:t>
            </a:r>
            <a:r>
              <a:rPr lang="en-US" dirty="0" smtClean="0"/>
              <a:t>can be </a:t>
            </a:r>
            <a:r>
              <a:rPr lang="en-US" b="1" dirty="0" smtClean="0"/>
              <a:t>eliminated</a:t>
            </a:r>
          </a:p>
          <a:p>
            <a:r>
              <a:rPr lang="en-US" dirty="0"/>
              <a:t>LASSO </a:t>
            </a:r>
            <a:r>
              <a:rPr lang="en-US" dirty="0" smtClean="0"/>
              <a:t>is an </a:t>
            </a:r>
            <a:r>
              <a:rPr lang="en-US" dirty="0">
                <a:solidFill>
                  <a:srgbClr val="C00000"/>
                </a:solidFill>
              </a:rPr>
              <a:t>embedded method </a:t>
            </a:r>
            <a:r>
              <a:rPr lang="en-US" dirty="0"/>
              <a:t>to perform </a:t>
            </a:r>
            <a:r>
              <a:rPr lang="en-US" b="1" dirty="0"/>
              <a:t>feature selection as part of the model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502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method of Lagrange multipliers </a:t>
            </a:r>
            <a:r>
              <a:rPr lang="en-US" dirty="0" smtClean="0"/>
              <a:t>is a </a:t>
            </a:r>
            <a:r>
              <a:rPr lang="en-US" dirty="0"/>
              <a:t>strategy for finding the local maxima and minima of a function </a:t>
            </a:r>
            <a:r>
              <a:rPr lang="en-US" b="1" dirty="0"/>
              <a:t>subject to </a:t>
            </a:r>
            <a:r>
              <a:rPr lang="en-US" b="1" dirty="0" smtClean="0"/>
              <a:t>constraints</a:t>
            </a:r>
          </a:p>
          <a:p>
            <a:endParaRPr lang="en-US" dirty="0" smtClean="0"/>
          </a:p>
          <a:p>
            <a:r>
              <a:rPr lang="en-US" dirty="0"/>
              <a:t>The problem is transformed into an unconstrained one by adding each </a:t>
            </a:r>
            <a:r>
              <a:rPr lang="en-US" dirty="0" smtClean="0"/>
              <a:t>constraint multiplied by </a:t>
            </a:r>
            <a:r>
              <a:rPr lang="en-US" dirty="0"/>
              <a:t>a </a:t>
            </a:r>
            <a:r>
              <a:rPr lang="en-US" dirty="0" smtClean="0"/>
              <a:t>parameter (Lagrange multiplier)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8229600" cy="1143000"/>
          </a:xfrm>
        </p:spPr>
        <p:txBody>
          <a:bodyPr/>
          <a:lstStyle/>
          <a:p>
            <a:r>
              <a:rPr lang="en-US" dirty="0" smtClean="0"/>
              <a:t>Lagrange multipliers(2)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12252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Two-dimensional problem: Max f(</a:t>
            </a:r>
            <a:r>
              <a:rPr lang="en-US" sz="2400" dirty="0" err="1" smtClean="0"/>
              <a:t>x,y</a:t>
            </a:r>
            <a:r>
              <a:rPr lang="en-US" sz="2400" dirty="0" smtClean="0"/>
              <a:t>)             Subject to g(</a:t>
            </a:r>
            <a:r>
              <a:rPr lang="en-US" sz="2400" dirty="0" err="1" smtClean="0"/>
              <a:t>x,y</a:t>
            </a:r>
            <a:r>
              <a:rPr lang="en-US" sz="2400" dirty="0" smtClean="0"/>
              <a:t>)=c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6" y="2012974"/>
            <a:ext cx="6898435" cy="484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8229600" cy="1143000"/>
          </a:xfrm>
        </p:spPr>
        <p:txBody>
          <a:bodyPr/>
          <a:lstStyle/>
          <a:p>
            <a:r>
              <a:rPr lang="en-US" dirty="0" smtClean="0"/>
              <a:t>Lagrange multipliers(3)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57" r="-10857"/>
          <a:stretch>
            <a:fillRect/>
          </a:stretch>
        </p:blipFill>
        <p:spPr>
          <a:xfrm>
            <a:off x="-143301" y="1036370"/>
            <a:ext cx="5001904" cy="2750855"/>
          </a:xfrm>
        </p:spPr>
      </p:pic>
      <p:sp>
        <p:nvSpPr>
          <p:cNvPr id="6" name="TextBox 5"/>
          <p:cNvSpPr txBox="1"/>
          <p:nvPr/>
        </p:nvSpPr>
        <p:spPr>
          <a:xfrm>
            <a:off x="136478" y="3787225"/>
            <a:ext cx="880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Suppose we walk along the contour line with g = c</a:t>
            </a:r>
            <a:r>
              <a:rPr lang="en-US" sz="2000" dirty="0" smtClean="0"/>
              <a:t>. </a:t>
            </a:r>
            <a:r>
              <a:rPr lang="en-US" sz="2000" dirty="0"/>
              <a:t>while moving along the contour </a:t>
            </a:r>
            <a:r>
              <a:rPr lang="en-US" sz="2000" dirty="0" smtClean="0"/>
              <a:t>line for </a:t>
            </a:r>
            <a:r>
              <a:rPr lang="en-US" sz="2000" dirty="0"/>
              <a:t>g = c the value of f can vary. </a:t>
            </a:r>
            <a:endParaRPr lang="en-US" sz="2000" dirty="0" smtClean="0"/>
          </a:p>
          <a:p>
            <a:r>
              <a:rPr lang="en-US" sz="2000" dirty="0" smtClean="0"/>
              <a:t>Only </a:t>
            </a:r>
            <a:r>
              <a:rPr lang="en-US" sz="2000" dirty="0"/>
              <a:t>when the contour line for g = c meets </a:t>
            </a:r>
            <a:r>
              <a:rPr lang="en-US" sz="2000" dirty="0" smtClean="0"/>
              <a:t>contour lines </a:t>
            </a:r>
            <a:r>
              <a:rPr lang="en-US" sz="2000" dirty="0"/>
              <a:t>of f tangentially</a:t>
            </a:r>
            <a:r>
              <a:rPr lang="en-US" sz="2000" dirty="0" smtClean="0"/>
              <a:t>, f is approx. constant.</a:t>
            </a:r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his is the </a:t>
            </a:r>
            <a:r>
              <a:rPr lang="en-US" sz="2000" dirty="0"/>
              <a:t>same as saying that the gradients of f and g are </a:t>
            </a:r>
            <a:r>
              <a:rPr lang="en-US" sz="2000" dirty="0" smtClean="0"/>
              <a:t>parallel, thus </a:t>
            </a:r>
            <a:r>
              <a:rPr lang="en-US" sz="2000" dirty="0"/>
              <a:t>we want </a:t>
            </a:r>
            <a:r>
              <a:rPr lang="en-US" sz="2000" dirty="0" smtClean="0"/>
              <a:t>points (x, </a:t>
            </a:r>
            <a:r>
              <a:rPr lang="en-US" sz="2000" dirty="0"/>
              <a:t>y) where g(</a:t>
            </a:r>
            <a:r>
              <a:rPr lang="en-US" sz="2000" dirty="0" smtClean="0"/>
              <a:t>x, </a:t>
            </a:r>
            <a:r>
              <a:rPr lang="en-US" sz="2000" dirty="0"/>
              <a:t>y) = c 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478" y="6140750"/>
            <a:ext cx="833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Lagrange multiplier  specifies how one gradient needs to be multiplied to </a:t>
            </a:r>
            <a:r>
              <a:rPr lang="en-US" sz="2000" dirty="0" smtClean="0"/>
              <a:t>obtain the </a:t>
            </a:r>
            <a:r>
              <a:rPr lang="en-US" sz="2000" dirty="0"/>
              <a:t>other </a:t>
            </a:r>
            <a:r>
              <a:rPr lang="en-US" sz="2000" dirty="0" smtClean="0"/>
              <a:t>one.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5459444"/>
            <a:ext cx="2638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9218" idx="0"/>
          </p:cNvCxnSpPr>
          <p:nvPr/>
        </p:nvCxnSpPr>
        <p:spPr>
          <a:xfrm flipH="1" flipV="1">
            <a:off x="2715904" y="2798415"/>
            <a:ext cx="2770497" cy="2661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Linear models are widely used but insufficient in many </a:t>
            </a:r>
            <a:r>
              <a:rPr lang="en-US" dirty="0" smtClean="0"/>
              <a:t>cases</a:t>
            </a:r>
          </a:p>
          <a:p>
            <a:r>
              <a:rPr lang="en-US" b="1" dirty="0"/>
              <a:t>logistic regression </a:t>
            </a:r>
            <a:r>
              <a:rPr lang="en-US" dirty="0"/>
              <a:t>can be </a:t>
            </a:r>
            <a:r>
              <a:rPr lang="en-US" dirty="0" smtClean="0"/>
              <a:t>used if the output needs to have a limited range of possible values (e.g., if it is a probability), </a:t>
            </a:r>
          </a:p>
          <a:p>
            <a:r>
              <a:rPr lang="en-US" b="1" dirty="0"/>
              <a:t>locally-weighted </a:t>
            </a:r>
            <a:r>
              <a:rPr lang="en-US" b="1" dirty="0" smtClean="0"/>
              <a:t>regression </a:t>
            </a:r>
            <a:r>
              <a:rPr lang="en-US" dirty="0" smtClean="0"/>
              <a:t>can be used if a </a:t>
            </a:r>
            <a:r>
              <a:rPr lang="en-US" dirty="0"/>
              <a:t>linear model needs to be localized, by </a:t>
            </a:r>
            <a:r>
              <a:rPr lang="en-US" dirty="0" smtClean="0"/>
              <a:t>giving more </a:t>
            </a:r>
            <a:r>
              <a:rPr lang="en-US" dirty="0"/>
              <a:t>significance to input points which are closer to a given input sample to </a:t>
            </a:r>
            <a:r>
              <a:rPr lang="en-US" dirty="0" smtClean="0"/>
              <a:t>be predicted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09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LASSO</a:t>
            </a:r>
            <a:r>
              <a:rPr lang="en-US" dirty="0"/>
              <a:t> reduces the number of weights different from zero, and </a:t>
            </a:r>
            <a:r>
              <a:rPr lang="en-US" dirty="0" smtClean="0"/>
              <a:t>therefore the </a:t>
            </a:r>
            <a:r>
              <a:rPr lang="en-US" dirty="0"/>
              <a:t>number of inputs which influence the output.</a:t>
            </a:r>
          </a:p>
        </p:txBody>
      </p:sp>
    </p:spTree>
    <p:extLst>
      <p:ext uri="{BB962C8B-B14F-4D97-AF65-F5344CB8AC3E}">
        <p14:creationId xmlns:p14="http://schemas.microsoft.com/office/powerpoint/2010/main" val="296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70"/>
            <a:ext cx="8229600" cy="1143000"/>
          </a:xfrm>
        </p:spPr>
        <p:txBody>
          <a:bodyPr/>
          <a:lstStyle/>
          <a:p>
            <a:r>
              <a:rPr lang="en-US" dirty="0" smtClean="0"/>
              <a:t>Logistic regression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4"/>
            <a:ext cx="8229600" cy="4925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Goal: </a:t>
            </a:r>
            <a:r>
              <a:rPr lang="en-US" dirty="0"/>
              <a:t>predicting the </a:t>
            </a:r>
            <a:r>
              <a:rPr lang="en-US" dirty="0">
                <a:solidFill>
                  <a:srgbClr val="C94215"/>
                </a:solidFill>
              </a:rPr>
              <a:t>probability </a:t>
            </a:r>
            <a:r>
              <a:rPr lang="en-US" dirty="0"/>
              <a:t>of the </a:t>
            </a:r>
            <a:r>
              <a:rPr lang="en-US" dirty="0" smtClean="0"/>
              <a:t>outcome of </a:t>
            </a:r>
            <a:r>
              <a:rPr lang="en-US" dirty="0"/>
              <a:t>a categorical </a:t>
            </a:r>
            <a:r>
              <a:rPr lang="en-US" dirty="0" smtClean="0"/>
              <a:t>variable</a:t>
            </a:r>
          </a:p>
          <a:p>
            <a:r>
              <a:rPr lang="en-US" dirty="0" smtClean="0"/>
              <a:t>It  </a:t>
            </a:r>
            <a:r>
              <a:rPr lang="en-US" dirty="0"/>
              <a:t>is a technique for </a:t>
            </a:r>
            <a:r>
              <a:rPr lang="en-US" dirty="0">
                <a:solidFill>
                  <a:srgbClr val="C94215"/>
                </a:solidFill>
              </a:rPr>
              <a:t>classification</a:t>
            </a:r>
            <a:r>
              <a:rPr lang="en-US" dirty="0" smtClean="0"/>
              <a:t>, obtained </a:t>
            </a:r>
            <a:r>
              <a:rPr lang="en-US" dirty="0"/>
              <a:t>through an estimate of the </a:t>
            </a:r>
            <a:r>
              <a:rPr lang="en-US" dirty="0" smtClean="0"/>
              <a:t>probability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roblem with </a:t>
            </a:r>
            <a:r>
              <a:rPr lang="en-US" dirty="0"/>
              <a:t>linear </a:t>
            </a:r>
            <a:r>
              <a:rPr lang="en-US" dirty="0" smtClean="0"/>
              <a:t>models: the </a:t>
            </a:r>
            <a:r>
              <a:rPr lang="en-US" dirty="0"/>
              <a:t>output value is </a:t>
            </a:r>
            <a:r>
              <a:rPr lang="en-US" b="1" dirty="0"/>
              <a:t>not </a:t>
            </a:r>
            <a:r>
              <a:rPr lang="en-US" b="1" dirty="0" smtClean="0"/>
              <a:t>bounded</a:t>
            </a:r>
            <a:r>
              <a:rPr lang="en-US" dirty="0" smtClean="0"/>
              <a:t>. We need </a:t>
            </a:r>
            <a:r>
              <a:rPr lang="en-US" dirty="0"/>
              <a:t>to </a:t>
            </a:r>
            <a:r>
              <a:rPr lang="en-US" dirty="0" smtClean="0"/>
              <a:t>bound it between </a:t>
            </a:r>
            <a:r>
              <a:rPr lang="en-US" dirty="0"/>
              <a:t>zero and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Solution: use a </a:t>
            </a:r>
            <a:r>
              <a:rPr lang="en-US" dirty="0" smtClean="0">
                <a:solidFill>
                  <a:srgbClr val="C94215"/>
                </a:solidFill>
              </a:rPr>
              <a:t>logistic </a:t>
            </a:r>
            <a:r>
              <a:rPr lang="en-US" dirty="0">
                <a:solidFill>
                  <a:srgbClr val="C94215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transform the </a:t>
            </a:r>
            <a:r>
              <a:rPr lang="en-US" dirty="0" smtClean="0"/>
              <a:t>output of </a:t>
            </a:r>
            <a:r>
              <a:rPr lang="en-US" dirty="0"/>
              <a:t>a linear predictor </a:t>
            </a:r>
            <a:r>
              <a:rPr lang="en-US" dirty="0" smtClean="0"/>
              <a:t>in </a:t>
            </a:r>
            <a:r>
              <a:rPr lang="en-US" dirty="0"/>
              <a:t>a value between zero and one, which can be </a:t>
            </a:r>
            <a:r>
              <a:rPr lang="en-US" dirty="0" smtClean="0"/>
              <a:t>interpreted as </a:t>
            </a:r>
            <a:r>
              <a:rPr lang="en-US" dirty="0"/>
              <a:t>a probability</a:t>
            </a:r>
          </a:p>
        </p:txBody>
      </p:sp>
    </p:spTree>
    <p:extLst>
      <p:ext uri="{BB962C8B-B14F-4D97-AF65-F5344CB8AC3E}">
        <p14:creationId xmlns:p14="http://schemas.microsoft.com/office/powerpoint/2010/main" val="17725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(2) </a:t>
            </a:r>
            <a:br>
              <a:rPr lang="en-US" dirty="0" smtClean="0"/>
            </a:br>
            <a:r>
              <a:rPr lang="en-US" dirty="0" smtClean="0"/>
              <a:t>(logistic functions)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7673"/>
            <a:ext cx="7267378" cy="4668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2607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logistic function transforms input values into an output value in the range</a:t>
            </a:r>
          </a:p>
          <a:p>
            <a:r>
              <a:rPr lang="en-US" dirty="0"/>
              <a:t>0-1, in a smooth manner. The output of the function can be interpreted as a probability.</a:t>
            </a:r>
          </a:p>
        </p:txBody>
      </p:sp>
    </p:spTree>
    <p:extLst>
      <p:ext uri="{BB962C8B-B14F-4D97-AF65-F5344CB8AC3E}">
        <p14:creationId xmlns:p14="http://schemas.microsoft.com/office/powerpoint/2010/main" val="12682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(3)</a:t>
            </a:r>
            <a:br>
              <a:rPr lang="en-US" dirty="0" smtClean="0"/>
            </a:br>
            <a:r>
              <a:rPr lang="en-US" dirty="0" smtClean="0"/>
              <a:t>(logistic functions)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logistic function </a:t>
            </a:r>
            <a:r>
              <a:rPr lang="en-US" dirty="0" smtClean="0"/>
              <a:t>a.k.a. </a:t>
            </a:r>
            <a:r>
              <a:rPr lang="en-US" dirty="0" smtClean="0">
                <a:solidFill>
                  <a:srgbClr val="C94215"/>
                </a:solidFill>
              </a:rPr>
              <a:t>sigmoid</a:t>
            </a:r>
            <a:r>
              <a:rPr lang="en-US" dirty="0" smtClean="0"/>
              <a:t> function 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applied to the output of the </a:t>
            </a:r>
            <a:r>
              <a:rPr lang="en-US" dirty="0" smtClean="0">
                <a:solidFill>
                  <a:srgbClr val="C94215"/>
                </a:solidFill>
              </a:rPr>
              <a:t>linear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weights in the linear model need to be learnt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44" y="2207171"/>
            <a:ext cx="243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41" y="3932832"/>
            <a:ext cx="3133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0800000">
            <a:off x="5108810" y="4706205"/>
            <a:ext cx="491320" cy="4662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(4)</a:t>
            </a:r>
            <a:br>
              <a:rPr lang="en-US" dirty="0" smtClean="0"/>
            </a:br>
            <a:r>
              <a:rPr lang="en-US" dirty="0" smtClean="0"/>
              <a:t>(maximum likelihood estimation)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best values of the weights in the linear model can be determined via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C94215"/>
                </a:solidFill>
              </a:rPr>
              <a:t>maximum likelihood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estimation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C94215"/>
                </a:solidFill>
              </a:rPr>
              <a:t>M</a:t>
            </a:r>
            <a:r>
              <a:rPr lang="en-US" dirty="0" smtClean="0">
                <a:solidFill>
                  <a:srgbClr val="C94215"/>
                </a:solidFill>
              </a:rPr>
              <a:t>aximize </a:t>
            </a:r>
            <a:r>
              <a:rPr lang="en-US" dirty="0">
                <a:solidFill>
                  <a:srgbClr val="C94215"/>
                </a:solidFill>
              </a:rPr>
              <a:t>the</a:t>
            </a:r>
            <a:r>
              <a:rPr lang="en-US" dirty="0"/>
              <a:t> </a:t>
            </a:r>
            <a:r>
              <a:rPr lang="en-US" dirty="0" smtClean="0"/>
              <a:t>(model) </a:t>
            </a:r>
            <a:r>
              <a:rPr lang="en-US" dirty="0" smtClean="0">
                <a:solidFill>
                  <a:srgbClr val="C94215"/>
                </a:solidFill>
              </a:rPr>
              <a:t>probability</a:t>
            </a:r>
            <a:r>
              <a:rPr lang="en-US" dirty="0" smtClean="0"/>
              <a:t> </a:t>
            </a:r>
            <a:r>
              <a:rPr lang="en-US" dirty="0"/>
              <a:t>of getting the output values which were </a:t>
            </a:r>
            <a:r>
              <a:rPr lang="en-US" b="1" dirty="0" smtClean="0"/>
              <a:t>actually</a:t>
            </a:r>
            <a:r>
              <a:rPr lang="en-US" dirty="0" smtClean="0"/>
              <a:t> obtained </a:t>
            </a:r>
            <a:r>
              <a:rPr lang="en-US" dirty="0"/>
              <a:t>on the given labeled examples. </a:t>
            </a:r>
          </a:p>
        </p:txBody>
      </p:sp>
    </p:spTree>
    <p:extLst>
      <p:ext uri="{BB962C8B-B14F-4D97-AF65-F5344CB8AC3E}">
        <p14:creationId xmlns:p14="http://schemas.microsoft.com/office/powerpoint/2010/main" val="496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(5)</a:t>
            </a:r>
            <a:br>
              <a:rPr lang="en-US" dirty="0" smtClean="0"/>
            </a:br>
            <a:r>
              <a:rPr lang="en-US" dirty="0" smtClean="0"/>
              <a:t>(maximum likelihood estimation)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y</a:t>
            </a:r>
            <a:r>
              <a:rPr lang="en-US" sz="2000" dirty="0" err="1"/>
              <a:t>i</a:t>
            </a:r>
            <a:r>
              <a:rPr lang="en-US" dirty="0"/>
              <a:t> be the observed output (1 or 0) for the </a:t>
            </a:r>
            <a:r>
              <a:rPr lang="en-US" dirty="0" smtClean="0"/>
              <a:t>corresponding input x</a:t>
            </a:r>
            <a:r>
              <a:rPr lang="en-US" sz="2000" dirty="0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let  </a:t>
            </a:r>
            <a:r>
              <a:rPr lang="en-US" dirty="0" err="1"/>
              <a:t>Pr</a:t>
            </a:r>
            <a:r>
              <a:rPr lang="en-US" dirty="0"/>
              <a:t>(y = </a:t>
            </a:r>
            <a:r>
              <a:rPr lang="en-US" dirty="0" smtClean="0"/>
              <a:t>1|x</a:t>
            </a:r>
            <a:r>
              <a:rPr lang="en-US" sz="2000" dirty="0" smtClean="0"/>
              <a:t>i</a:t>
            </a:r>
            <a:r>
              <a:rPr lang="en-US" dirty="0"/>
              <a:t>) </a:t>
            </a:r>
            <a:r>
              <a:rPr lang="en-US" dirty="0" smtClean="0"/>
              <a:t>be </a:t>
            </a:r>
            <a:r>
              <a:rPr lang="en-US" dirty="0"/>
              <a:t>the probability obtained by the </a:t>
            </a:r>
            <a:r>
              <a:rPr lang="en-US" dirty="0" smtClean="0"/>
              <a:t>model.</a:t>
            </a:r>
          </a:p>
          <a:p>
            <a:pPr marL="0" indent="0">
              <a:buNone/>
            </a:pPr>
            <a:r>
              <a:rPr lang="en-US" dirty="0" smtClean="0"/>
              <a:t>the probability of </a:t>
            </a:r>
            <a:r>
              <a:rPr lang="en-US" dirty="0"/>
              <a:t>obtaining the measured output value </a:t>
            </a:r>
            <a:r>
              <a:rPr lang="en-US" dirty="0" err="1"/>
              <a:t>y</a:t>
            </a:r>
            <a:r>
              <a:rPr lang="en-US" sz="2000" dirty="0" err="1"/>
              <a:t>i</a:t>
            </a:r>
            <a:r>
              <a:rPr lang="en-US" dirty="0"/>
              <a:t> is </a:t>
            </a:r>
            <a:endParaRPr lang="en-US" dirty="0" smtClean="0"/>
          </a:p>
          <a:p>
            <a:r>
              <a:rPr lang="en-US" dirty="0" err="1" smtClean="0"/>
              <a:t>Pr</a:t>
            </a:r>
            <a:r>
              <a:rPr lang="en-US" dirty="0"/>
              <a:t>(y = </a:t>
            </a:r>
            <a:r>
              <a:rPr lang="en-US" dirty="0" smtClean="0"/>
              <a:t>1|x</a:t>
            </a:r>
            <a:r>
              <a:rPr lang="en-US" sz="2000" dirty="0" smtClean="0"/>
              <a:t>i</a:t>
            </a:r>
            <a:r>
              <a:rPr lang="en-US" dirty="0"/>
              <a:t>) if </a:t>
            </a:r>
            <a:r>
              <a:rPr lang="en-US" dirty="0" err="1" smtClean="0"/>
              <a:t>y</a:t>
            </a:r>
            <a:r>
              <a:rPr lang="en-US" sz="2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/>
              <a:t> </a:t>
            </a:r>
            <a:r>
              <a:rPr lang="en-US" dirty="0"/>
              <a:t>1,</a:t>
            </a:r>
          </a:p>
          <a:p>
            <a:r>
              <a:rPr lang="en-US" dirty="0" err="1"/>
              <a:t>Pr</a:t>
            </a:r>
            <a:r>
              <a:rPr lang="en-US" dirty="0"/>
              <a:t>(y = </a:t>
            </a:r>
            <a:r>
              <a:rPr lang="en-US" dirty="0" smtClean="0"/>
              <a:t>0|x</a:t>
            </a:r>
            <a:r>
              <a:rPr lang="en-US" sz="2000" dirty="0" smtClean="0"/>
              <a:t>i</a:t>
            </a:r>
            <a:r>
              <a:rPr lang="en-US" dirty="0"/>
              <a:t>) = 1 </a:t>
            </a:r>
            <a:r>
              <a:rPr lang="en-US" dirty="0" smtClean="0"/>
              <a:t>- </a:t>
            </a:r>
            <a:r>
              <a:rPr lang="en-US" dirty="0" err="1"/>
              <a:t>Pr</a:t>
            </a:r>
            <a:r>
              <a:rPr lang="en-US" dirty="0"/>
              <a:t>(y = </a:t>
            </a:r>
            <a:r>
              <a:rPr lang="en-US" dirty="0" smtClean="0"/>
              <a:t>1|x</a:t>
            </a:r>
            <a:r>
              <a:rPr lang="en-US" sz="2000" dirty="0" smtClean="0"/>
              <a:t>i</a:t>
            </a:r>
            <a:r>
              <a:rPr lang="en-US" dirty="0"/>
              <a:t>) if </a:t>
            </a:r>
            <a:r>
              <a:rPr lang="en-US" dirty="0" err="1" smtClean="0"/>
              <a:t>y</a:t>
            </a:r>
            <a:r>
              <a:rPr lang="en-US" sz="2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/>
              <a:t>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(6)</a:t>
            </a:r>
            <a:br>
              <a:rPr lang="en-US" dirty="0" smtClean="0"/>
            </a:br>
            <a:r>
              <a:rPr lang="en-US" dirty="0" smtClean="0"/>
              <a:t>(maximum likelihood estimation)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20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After multiplying all the probabilities (independence) and applying logarithms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</a:rPr>
              <a:t>log likelihood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log likelihood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depends </a:t>
            </a:r>
            <a:r>
              <a:rPr lang="en-US" dirty="0" smtClean="0">
                <a:solidFill>
                  <a:srgbClr val="C94215"/>
                </a:solidFill>
              </a:rPr>
              <a:t>on the weights</a:t>
            </a:r>
            <a:r>
              <a:rPr lang="en-US" dirty="0" smtClean="0"/>
              <a:t> of the linear regression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closed form expression </a:t>
            </a:r>
            <a:r>
              <a:rPr lang="en-US" dirty="0"/>
              <a:t>for the </a:t>
            </a:r>
            <a:r>
              <a:rPr lang="en-US" dirty="0" smtClean="0"/>
              <a:t>weights that </a:t>
            </a:r>
            <a:r>
              <a:rPr lang="en-US" dirty="0"/>
              <a:t>maximize the likelihood function: </a:t>
            </a:r>
            <a:r>
              <a:rPr lang="en-US" dirty="0">
                <a:solidFill>
                  <a:srgbClr val="C00000"/>
                </a:solidFill>
              </a:rPr>
              <a:t>an </a:t>
            </a:r>
            <a:r>
              <a:rPr lang="en-US" dirty="0" smtClean="0">
                <a:solidFill>
                  <a:srgbClr val="C00000"/>
                </a:solidFill>
              </a:rPr>
              <a:t>iterative process can be used for maximizing</a:t>
            </a:r>
            <a:r>
              <a:rPr lang="en-US" dirty="0" smtClean="0"/>
              <a:t> (for example gradient descent)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4669"/>
            <a:ext cx="8375318" cy="88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1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Locally-weighted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similar cases are usually deemed more relevant than very distant ones to determine the output (</a:t>
            </a:r>
            <a:r>
              <a:rPr lang="en-US" i="1" dirty="0" err="1"/>
              <a:t>natura</a:t>
            </a:r>
            <a:r>
              <a:rPr lang="en-US" i="1" dirty="0"/>
              <a:t> non </a:t>
            </a:r>
            <a:r>
              <a:rPr lang="en-US" i="1" dirty="0" err="1"/>
              <a:t>facit</a:t>
            </a:r>
            <a:r>
              <a:rPr lang="en-US" i="1" dirty="0"/>
              <a:t> </a:t>
            </a:r>
            <a:r>
              <a:rPr lang="en-US" i="1" dirty="0" err="1"/>
              <a:t>saltus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etermine the output of an evaluation point as a </a:t>
            </a:r>
            <a:r>
              <a:rPr lang="en-US" dirty="0" smtClean="0">
                <a:solidFill>
                  <a:srgbClr val="C00000"/>
                </a:solidFill>
              </a:rPr>
              <a:t>weighted</a:t>
            </a:r>
            <a:r>
              <a:rPr lang="en-US" dirty="0" smtClean="0"/>
              <a:t> linear combination of the outputs of the </a:t>
            </a:r>
            <a:r>
              <a:rPr lang="en-US" dirty="0" smtClean="0">
                <a:solidFill>
                  <a:srgbClr val="C94215"/>
                </a:solidFill>
              </a:rPr>
              <a:t>neighbors </a:t>
            </a:r>
            <a:r>
              <a:rPr lang="en-US" dirty="0" smtClean="0"/>
              <a:t>(with bigger weights for closer neighbors)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1232</Words>
  <Application>Microsoft Office PowerPoint</Application>
  <PresentationFormat>On-screen Show (4:3)</PresentationFormat>
  <Paragraphs>127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Chap. 8 Specific nonlinear models</vt:lpstr>
      <vt:lpstr>Logistic regression (1)</vt:lpstr>
      <vt:lpstr>Logistic regression (2)  (logistic functions)</vt:lpstr>
      <vt:lpstr>Logistic regression (3) (logistic functions)</vt:lpstr>
      <vt:lpstr>Logistic regression (4) (maximum likelihood estimation)</vt:lpstr>
      <vt:lpstr>Logistic regression (5) (maximum likelihood estimation)</vt:lpstr>
      <vt:lpstr>Logistic regression (6) (maximum likelihood estimation)</vt:lpstr>
      <vt:lpstr>Locally-weighted regression</vt:lpstr>
      <vt:lpstr>Locally-weighted regression (2)</vt:lpstr>
      <vt:lpstr>Locally-weighted regression (3)</vt:lpstr>
      <vt:lpstr>Locally-weighted regression (4)</vt:lpstr>
      <vt:lpstr>Locally-weighted regression (5)</vt:lpstr>
      <vt:lpstr>Locally-weighted regression (6)</vt:lpstr>
      <vt:lpstr>Bayesian Locally-weighted regression</vt:lpstr>
      <vt:lpstr>Bayesian Locally-weighted regression(2)</vt:lpstr>
      <vt:lpstr>Bayesian Locally-weighted regression (3)</vt:lpstr>
      <vt:lpstr>Bayesian Locally-weighted regression (4)</vt:lpstr>
      <vt:lpstr>LASSO to shrink and select inputs</vt:lpstr>
      <vt:lpstr>LASSO to shrink and select inputs (2)</vt:lpstr>
      <vt:lpstr>LASSO to shrink and select inputs (3)</vt:lpstr>
      <vt:lpstr>LASSO vs. Ridge regression</vt:lpstr>
      <vt:lpstr>Lagrange multipliers</vt:lpstr>
      <vt:lpstr>Lagrange multipliers(2)</vt:lpstr>
      <vt:lpstr>Lagrange multipliers(3)</vt:lpstr>
      <vt:lpstr>Gist</vt:lpstr>
      <vt:lpstr>Gist(2)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33</cp:revision>
  <dcterms:created xsi:type="dcterms:W3CDTF">2014-04-02T07:56:26Z</dcterms:created>
  <dcterms:modified xsi:type="dcterms:W3CDTF">2015-10-06T12:38:35Z</dcterms:modified>
</cp:coreProperties>
</file>