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78" r:id="rId3"/>
    <p:sldId id="274" r:id="rId4"/>
    <p:sldId id="257" r:id="rId5"/>
    <p:sldId id="258" r:id="rId6"/>
    <p:sldId id="259" r:id="rId7"/>
    <p:sldId id="260" r:id="rId8"/>
    <p:sldId id="261" r:id="rId9"/>
    <p:sldId id="276" r:id="rId10"/>
    <p:sldId id="262" r:id="rId11"/>
    <p:sldId id="263" r:id="rId12"/>
    <p:sldId id="275" r:id="rId13"/>
    <p:sldId id="264" r:id="rId14"/>
    <p:sldId id="265" r:id="rId15"/>
    <p:sldId id="266" r:id="rId16"/>
    <p:sldId id="272" r:id="rId17"/>
    <p:sldId id="277" r:id="rId18"/>
    <p:sldId id="267" r:id="rId19"/>
    <p:sldId id="268" r:id="rId20"/>
    <p:sldId id="269" r:id="rId21"/>
    <p:sldId id="270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51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6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0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1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6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8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4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4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0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EB67-9330-8D4A-A49C-CD6C51344D18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50FB0-D646-3941-B030-C62E017D8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3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029200" y="2133600"/>
            <a:ext cx="3886200" cy="3058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cap="small" dirty="0" smtClean="0"/>
              <a:t>Roberto </a:t>
            </a:r>
            <a:r>
              <a:rPr lang="en-US" sz="1800" cap="small" dirty="0" err="1" smtClean="0"/>
              <a:t>Battiti</a:t>
            </a:r>
            <a:r>
              <a:rPr lang="en-US" sz="1800" cap="small" dirty="0" smtClean="0"/>
              <a:t>, Mauro </a:t>
            </a:r>
            <a:r>
              <a:rPr lang="en-US" sz="1800" cap="small" dirty="0" err="1" smtClean="0"/>
              <a:t>Brunato</a:t>
            </a:r>
            <a:r>
              <a:rPr lang="en-US" sz="1800" cap="small" dirty="0" smtClean="0"/>
              <a:t>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i="1" dirty="0" smtClean="0"/>
              <a:t>The LION Way: Machine Learning </a:t>
            </a:r>
            <a:r>
              <a:rPr lang="en-US" sz="1800" dirty="0" smtClean="0"/>
              <a:t>plus</a:t>
            </a:r>
            <a:r>
              <a:rPr lang="en-US" sz="1800" i="1" dirty="0" smtClean="0"/>
              <a:t> Intelligent Optimization</a:t>
            </a:r>
            <a:r>
              <a:rPr lang="en-US" sz="1800" dirty="0" smtClean="0"/>
              <a:t>.</a:t>
            </a:r>
            <a:br>
              <a:rPr lang="en-US" sz="1800" dirty="0" smtClean="0"/>
            </a:br>
            <a:r>
              <a:rPr lang="en-US" sz="1800" dirty="0" err="1" smtClean="0"/>
              <a:t>LIONlab</a:t>
            </a:r>
            <a:r>
              <a:rPr lang="en-US" sz="1800" dirty="0" smtClean="0"/>
              <a:t>, University of Trento, Italy, </a:t>
            </a:r>
          </a:p>
          <a:p>
            <a:r>
              <a:rPr lang="en-US" sz="1800" dirty="0" smtClean="0"/>
              <a:t>Apr 2015</a:t>
            </a:r>
          </a:p>
          <a:p>
            <a:endParaRPr lang="en-US" sz="1800" dirty="0" smtClean="0"/>
          </a:p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http://intelligent-optimization.org/LIONbook</a:t>
            </a:r>
            <a:b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it-IT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5105400" y="5029200"/>
            <a:ext cx="407983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>
                    <a:tint val="75000"/>
                  </a:schemeClr>
                </a:solidFill>
              </a:rPr>
              <a:t>© Roberto </a:t>
            </a:r>
            <a:r>
              <a:rPr lang="en-US" sz="1400" dirty="0" err="1">
                <a:solidFill>
                  <a:schemeClr val="tx1">
                    <a:tint val="75000"/>
                  </a:schemeClr>
                </a:solidFill>
              </a:rPr>
              <a:t>Battiti</a:t>
            </a:r>
            <a:r>
              <a:rPr lang="en-US" sz="1400" dirty="0">
                <a:solidFill>
                  <a:schemeClr val="tx1">
                    <a:tint val="75000"/>
                  </a:schemeClr>
                </a:solidFill>
              </a:rPr>
              <a:t> and Mauro </a:t>
            </a:r>
            <a:r>
              <a:rPr lang="en-US" sz="1400" dirty="0" err="1">
                <a:solidFill>
                  <a:schemeClr val="tx1">
                    <a:tint val="75000"/>
                  </a:schemeClr>
                </a:solidFill>
              </a:rPr>
              <a:t>Brunato</a:t>
            </a:r>
            <a:r>
              <a:rPr lang="en-US" sz="1400" dirty="0">
                <a:solidFill>
                  <a:schemeClr val="tx1">
                    <a:tint val="75000"/>
                  </a:schemeClr>
                </a:solidFill>
              </a:rPr>
              <a:t> , </a:t>
            </a:r>
            <a:r>
              <a:rPr lang="en-US" sz="1400" dirty="0" smtClean="0">
                <a:solidFill>
                  <a:schemeClr val="tx1">
                    <a:tint val="75000"/>
                  </a:schemeClr>
                </a:solidFill>
              </a:rPr>
              <a:t>2015, </a:t>
            </a:r>
          </a:p>
          <a:p>
            <a:r>
              <a:rPr lang="en-US" sz="1400" dirty="0" smtClean="0">
                <a:solidFill>
                  <a:schemeClr val="tx1">
                    <a:tint val="75000"/>
                  </a:schemeClr>
                </a:solidFill>
              </a:rPr>
              <a:t>all </a:t>
            </a:r>
            <a:r>
              <a:rPr lang="en-US" sz="1400" dirty="0">
                <a:solidFill>
                  <a:schemeClr val="tx1">
                    <a:tint val="75000"/>
                  </a:schemeClr>
                </a:solidFill>
              </a:rPr>
              <a:t>rights reserved. </a:t>
            </a:r>
            <a:endParaRPr lang="en-US" sz="1400" dirty="0" smtClean="0">
              <a:solidFill>
                <a:schemeClr val="tx1">
                  <a:tint val="75000"/>
                </a:schemeClr>
              </a:solidFill>
            </a:endParaRPr>
          </a:p>
          <a:p>
            <a:endParaRPr lang="en-US" sz="1400" dirty="0" smtClean="0">
              <a:solidFill>
                <a:schemeClr val="tx1">
                  <a:tint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1">
                    <a:tint val="75000"/>
                  </a:schemeClr>
                </a:solidFill>
              </a:rPr>
              <a:t>Slides can </a:t>
            </a:r>
            <a:r>
              <a:rPr lang="en-US" sz="1400" dirty="0">
                <a:solidFill>
                  <a:schemeClr val="tx1">
                    <a:tint val="75000"/>
                  </a:schemeClr>
                </a:solidFill>
              </a:rPr>
              <a:t>be used and modified for classroom </a:t>
            </a:r>
            <a:r>
              <a:rPr lang="en-US" sz="1400" dirty="0" smtClean="0">
                <a:solidFill>
                  <a:schemeClr val="tx1">
                    <a:tint val="75000"/>
                  </a:schemeClr>
                </a:solidFill>
              </a:rPr>
              <a:t>usage,</a:t>
            </a:r>
          </a:p>
          <a:p>
            <a:r>
              <a:rPr lang="en-US" sz="1400" dirty="0">
                <a:solidFill>
                  <a:schemeClr val="tx1">
                    <a:tint val="75000"/>
                  </a:schemeClr>
                </a:solidFill>
              </a:rPr>
              <a:t>p</a:t>
            </a:r>
            <a:r>
              <a:rPr lang="en-US" sz="1400" dirty="0" smtClean="0">
                <a:solidFill>
                  <a:schemeClr val="tx1">
                    <a:tint val="75000"/>
                  </a:schemeClr>
                </a:solidFill>
              </a:rPr>
              <a:t>rovided that the attribution (link to book website)</a:t>
            </a:r>
          </a:p>
          <a:p>
            <a:r>
              <a:rPr lang="en-US" sz="1400" dirty="0" smtClean="0">
                <a:solidFill>
                  <a:schemeClr val="tx1">
                    <a:tint val="75000"/>
                  </a:schemeClr>
                </a:solidFill>
              </a:rPr>
              <a:t>is kept.</a:t>
            </a:r>
            <a:endParaRPr lang="en-US" sz="14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" name="Picture 2" descr="LION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9" y="609600"/>
            <a:ext cx="4628691" cy="411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24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5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Nonlinearities and mutual relationships between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102"/>
            <a:ext cx="8229600" cy="48040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easuring </a:t>
            </a:r>
            <a:r>
              <a:rPr lang="en-US" dirty="0"/>
              <a:t>individual </a:t>
            </a:r>
            <a:r>
              <a:rPr lang="en-US" dirty="0" smtClean="0"/>
              <a:t>features in </a:t>
            </a:r>
            <a:r>
              <a:rPr lang="en-US" dirty="0">
                <a:solidFill>
                  <a:schemeClr val="accent2"/>
                </a:solidFill>
              </a:rPr>
              <a:t>isolation </a:t>
            </a:r>
            <a:r>
              <a:rPr lang="en-US" dirty="0"/>
              <a:t>will discard </a:t>
            </a:r>
            <a:r>
              <a:rPr lang="en-US" b="1" dirty="0"/>
              <a:t>mutual relationships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selection can be suboptimal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2914707"/>
            <a:ext cx="5124735" cy="38525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64072" y="3002506"/>
            <a:ext cx="28781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XOR function of two inputs</a:t>
            </a:r>
          </a:p>
          <a:p>
            <a:endParaRPr lang="en-US" b="1" dirty="0" smtClean="0"/>
          </a:p>
          <a:p>
            <a:r>
              <a:rPr lang="en-US" dirty="0" smtClean="0"/>
              <a:t>E.g., </a:t>
            </a:r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get a proper </a:t>
            </a:r>
            <a:r>
              <a:rPr lang="en-US" dirty="0" smtClean="0"/>
              <a:t>meal one needs </a:t>
            </a:r>
            <a:r>
              <a:rPr lang="en-US" dirty="0"/>
              <a:t>to </a:t>
            </a:r>
            <a:r>
              <a:rPr lang="en-US" dirty="0" smtClean="0"/>
              <a:t>eat </a:t>
            </a:r>
            <a:r>
              <a:rPr lang="en-US" dirty="0"/>
              <a:t>either a hamburger or a dessert but not both.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individual presence </a:t>
            </a:r>
            <a:r>
              <a:rPr lang="en-US" dirty="0"/>
              <a:t>or absence of a </a:t>
            </a:r>
            <a:r>
              <a:rPr lang="en-US" dirty="0" smtClean="0"/>
              <a:t>hamburger (or of a dessert) in </a:t>
            </a:r>
            <a:r>
              <a:rPr lang="en-US" dirty="0"/>
              <a:t>a menu will not be </a:t>
            </a:r>
            <a:r>
              <a:rPr lang="en-US" dirty="0" smtClean="0"/>
              <a:t>related to classifying </a:t>
            </a:r>
            <a:r>
              <a:rPr lang="en-US" dirty="0"/>
              <a:t>a menu as correct or not.</a:t>
            </a:r>
          </a:p>
        </p:txBody>
      </p:sp>
    </p:spTree>
    <p:extLst>
      <p:ext uri="{BB962C8B-B14F-4D97-AF65-F5344CB8AC3E}">
        <p14:creationId xmlns:p14="http://schemas.microsoft.com/office/powerpoint/2010/main" val="310390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Correlation coefficient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52450"/>
            <a:ext cx="9144000" cy="46925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434" y="4326338"/>
            <a:ext cx="7025324" cy="94127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6119336"/>
            <a:ext cx="811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Examples of data distributions and corresponding correlation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17637"/>
            <a:ext cx="84477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C00000"/>
                </a:solidFill>
              </a:rPr>
              <a:t>Pearson correlation coefficient</a:t>
            </a:r>
            <a:r>
              <a:rPr lang="en-US" sz="3000" dirty="0"/>
              <a:t>: widely used measure of linear relationship between numeric variables.</a:t>
            </a:r>
          </a:p>
          <a:p>
            <a:r>
              <a:rPr lang="en-US" sz="3000" dirty="0" smtClean="0"/>
              <a:t>Y </a:t>
            </a:r>
            <a:r>
              <a:rPr lang="en-US" sz="3000" dirty="0"/>
              <a:t> </a:t>
            </a:r>
            <a:r>
              <a:rPr lang="en-US" sz="3000" dirty="0" smtClean="0"/>
              <a:t>random </a:t>
            </a:r>
            <a:r>
              <a:rPr lang="en-US" sz="3000" dirty="0"/>
              <a:t>variable associated with the output </a:t>
            </a:r>
          </a:p>
          <a:p>
            <a:r>
              <a:rPr lang="en-US" sz="3000" dirty="0" smtClean="0"/>
              <a:t>X</a:t>
            </a:r>
            <a:r>
              <a:rPr lang="en-US" sz="2400" dirty="0" smtClean="0"/>
              <a:t>i</a:t>
            </a:r>
            <a:r>
              <a:rPr lang="en-US" sz="3000" dirty="0" smtClean="0"/>
              <a:t>   random </a:t>
            </a:r>
            <a:r>
              <a:rPr lang="en-US" sz="3000" dirty="0"/>
              <a:t>variable associated with an </a:t>
            </a:r>
            <a:r>
              <a:rPr lang="en-US" sz="3000" dirty="0" smtClean="0"/>
              <a:t>input</a:t>
            </a:r>
            <a:endParaRPr lang="en-US" sz="3000" dirty="0"/>
          </a:p>
        </p:txBody>
      </p:sp>
      <p:sp>
        <p:nvSpPr>
          <p:cNvPr id="3" name="Down Arrow 2"/>
          <p:cNvSpPr/>
          <p:nvPr/>
        </p:nvSpPr>
        <p:spPr>
          <a:xfrm rot="10800000">
            <a:off x="5595578" y="5308977"/>
            <a:ext cx="423081" cy="67387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992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Correlation coefficient (2)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52450"/>
            <a:ext cx="9144000" cy="46925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93" y="1417638"/>
            <a:ext cx="7524613" cy="41642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6119336"/>
            <a:ext cx="8118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Examples of data distributions and corresponding correlation values</a:t>
            </a:r>
          </a:p>
        </p:txBody>
      </p:sp>
    </p:spTree>
    <p:extLst>
      <p:ext uri="{BB962C8B-B14F-4D97-AF65-F5344CB8AC3E}">
        <p14:creationId xmlns:p14="http://schemas.microsoft.com/office/powerpoint/2010/main" val="174523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86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Correlation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831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C0504D"/>
                </a:solidFill>
              </a:rPr>
              <a:t>Correlation ratio </a:t>
            </a:r>
            <a:r>
              <a:rPr lang="en-US" dirty="0" smtClean="0"/>
              <a:t>is used to measure a relationship between a numeric input and a </a:t>
            </a:r>
            <a:r>
              <a:rPr lang="en-US" b="1" dirty="0" smtClean="0"/>
              <a:t>categorical</a:t>
            </a:r>
            <a:r>
              <a:rPr lang="en-US" dirty="0" smtClean="0"/>
              <a:t> output.</a:t>
            </a:r>
          </a:p>
          <a:p>
            <a:r>
              <a:rPr lang="en-US" dirty="0"/>
              <a:t>significant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at </a:t>
            </a:r>
            <a:r>
              <a:rPr lang="en-US" dirty="0"/>
              <a:t>least one outcome class where the feature’s average value </a:t>
            </a:r>
            <a:r>
              <a:rPr lang="en-US" dirty="0" smtClean="0"/>
              <a:t>is </a:t>
            </a:r>
            <a:r>
              <a:rPr lang="en-US" i="1" dirty="0" smtClean="0"/>
              <a:t>significantly </a:t>
            </a:r>
            <a:r>
              <a:rPr lang="en-US" i="1" dirty="0"/>
              <a:t>different</a:t>
            </a:r>
            <a:r>
              <a:rPr lang="en-US" dirty="0"/>
              <a:t> from the average on all classes</a:t>
            </a:r>
            <a:endParaRPr lang="en-US" dirty="0" smtClean="0"/>
          </a:p>
          <a:p>
            <a:r>
              <a:rPr lang="en-US" dirty="0" smtClean="0"/>
              <a:t>Let </a:t>
            </a:r>
            <a:r>
              <a:rPr lang="en-US" dirty="0" err="1"/>
              <a:t>L</a:t>
            </a:r>
            <a:r>
              <a:rPr lang="en-US" dirty="0" err="1" smtClean="0"/>
              <a:t>_y</a:t>
            </a:r>
            <a:r>
              <a:rPr lang="en-US" dirty="0" smtClean="0"/>
              <a:t> </a:t>
            </a:r>
            <a:r>
              <a:rPr lang="en-US" dirty="0"/>
              <a:t>be the number </a:t>
            </a:r>
            <a:r>
              <a:rPr lang="en-US" dirty="0" smtClean="0"/>
              <a:t>of times </a:t>
            </a:r>
            <a:r>
              <a:rPr lang="en-US" dirty="0"/>
              <a:t>that </a:t>
            </a:r>
            <a:r>
              <a:rPr lang="en-US" b="1" dirty="0"/>
              <a:t>outcome y </a:t>
            </a:r>
            <a:r>
              <a:rPr lang="en-US" dirty="0" smtClean="0"/>
              <a:t> </a:t>
            </a:r>
            <a:r>
              <a:rPr lang="en-US" dirty="0"/>
              <a:t>appears, so that one can </a:t>
            </a:r>
            <a:r>
              <a:rPr lang="en-US" b="1" dirty="0"/>
              <a:t>partition the sample </a:t>
            </a:r>
            <a:r>
              <a:rPr lang="en-US" b="1" dirty="0" smtClean="0"/>
              <a:t>input vectors </a:t>
            </a:r>
            <a:r>
              <a:rPr lang="en-US" dirty="0" smtClean="0"/>
              <a:t>by </a:t>
            </a:r>
            <a:r>
              <a:rPr lang="en-US" dirty="0"/>
              <a:t>their </a:t>
            </a:r>
            <a:r>
              <a:rPr lang="en-US" dirty="0" smtClean="0"/>
              <a:t>output: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574" y="5738041"/>
            <a:ext cx="5967627" cy="612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13296" y="6405099"/>
            <a:ext cx="2734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Inpuuts leading to output </a:t>
            </a:r>
            <a:r>
              <a:rPr lang="it-IT" i="1" dirty="0" smtClean="0">
                <a:solidFill>
                  <a:srgbClr val="C00000"/>
                </a:solidFill>
              </a:rPr>
              <a:t>y</a:t>
            </a:r>
            <a:endParaRPr lang="it-IT" i="1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V="1">
            <a:off x="2313296" y="6223379"/>
            <a:ext cx="798395" cy="3663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94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Correlation ratio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verage of the </a:t>
            </a:r>
            <a:r>
              <a:rPr lang="en-US" dirty="0" err="1" smtClean="0"/>
              <a:t>i-th</a:t>
            </a:r>
            <a:r>
              <a:rPr lang="en-US" dirty="0" smtClean="0"/>
              <a:t> feature </a:t>
            </a:r>
            <a:r>
              <a:rPr lang="en-US" i="1" dirty="0"/>
              <a:t>within</a:t>
            </a:r>
            <a:r>
              <a:rPr lang="en-US" dirty="0"/>
              <a:t> each </a:t>
            </a:r>
            <a:r>
              <a:rPr lang="en-US" dirty="0" smtClean="0"/>
              <a:t>output class: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O</a:t>
            </a:r>
            <a:r>
              <a:rPr lang="en-US" dirty="0" smtClean="0"/>
              <a:t>verall average: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>
                <a:solidFill>
                  <a:srgbClr val="C00000"/>
                </a:solidFill>
              </a:rPr>
              <a:t>C</a:t>
            </a:r>
            <a:r>
              <a:rPr lang="en-US" dirty="0" smtClean="0">
                <a:solidFill>
                  <a:srgbClr val="C00000"/>
                </a:solidFill>
              </a:rPr>
              <a:t>orrelation </a:t>
            </a:r>
            <a:r>
              <a:rPr lang="en-US" dirty="0">
                <a:solidFill>
                  <a:srgbClr val="C00000"/>
                </a:solidFill>
              </a:rPr>
              <a:t>ratio </a:t>
            </a:r>
            <a:r>
              <a:rPr lang="en-US" dirty="0"/>
              <a:t>between the </a:t>
            </a:r>
            <a:r>
              <a:rPr lang="en-US" dirty="0" err="1"/>
              <a:t>i</a:t>
            </a:r>
            <a:r>
              <a:rPr lang="en-US" dirty="0" err="1" smtClean="0"/>
              <a:t>-</a:t>
            </a:r>
            <a:r>
              <a:rPr lang="en-US" i="1" dirty="0" err="1" smtClean="0"/>
              <a:t>th</a:t>
            </a:r>
            <a:r>
              <a:rPr lang="en-US" dirty="0" smtClean="0"/>
              <a:t> feature and outcome: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238" y="2275896"/>
            <a:ext cx="3035300" cy="914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7659" y="3879035"/>
            <a:ext cx="3492500" cy="749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0237" y="5684303"/>
            <a:ext cx="4128847" cy="109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6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hypothesis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1600200"/>
            <a:ext cx="8611737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C0504D"/>
                </a:solidFill>
              </a:rPr>
              <a:t>statistical hypothesis</a:t>
            </a:r>
            <a:r>
              <a:rPr lang="en-US" dirty="0"/>
              <a:t> test is a method of making statistical decisions by </a:t>
            </a:r>
            <a:r>
              <a:rPr lang="en-US" dirty="0" smtClean="0"/>
              <a:t>using experimental </a:t>
            </a:r>
            <a:r>
              <a:rPr lang="en-US" dirty="0"/>
              <a:t>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Hypothesis testing answers </a:t>
            </a:r>
            <a:r>
              <a:rPr lang="en-US" dirty="0"/>
              <a:t>the question: Assuming that the </a:t>
            </a:r>
            <a:r>
              <a:rPr lang="en-US" b="1" dirty="0">
                <a:solidFill>
                  <a:srgbClr val="C00000"/>
                </a:solidFill>
              </a:rPr>
              <a:t>null hypothesis </a:t>
            </a:r>
            <a:r>
              <a:rPr lang="en-US" dirty="0"/>
              <a:t>is true</a:t>
            </a:r>
            <a:r>
              <a:rPr lang="en-US" dirty="0" smtClean="0"/>
              <a:t>, </a:t>
            </a:r>
            <a:r>
              <a:rPr lang="en-US" b="1" i="1" dirty="0" smtClean="0"/>
              <a:t>what </a:t>
            </a:r>
            <a:r>
              <a:rPr lang="en-US" b="1" i="1" dirty="0"/>
              <a:t>is the probability of observing a value for the test statistic that is at least as </a:t>
            </a:r>
            <a:r>
              <a:rPr lang="en-US" b="1" i="1" dirty="0" smtClean="0"/>
              <a:t>large as </a:t>
            </a:r>
            <a:r>
              <a:rPr lang="en-US" b="1" i="1" dirty="0"/>
              <a:t>the value that was actually observed</a:t>
            </a:r>
            <a:r>
              <a:rPr lang="en-US" dirty="0" smtClean="0"/>
              <a:t>? Reject if prob. </a:t>
            </a:r>
            <a:r>
              <a:rPr lang="en-US" dirty="0"/>
              <a:t>i</a:t>
            </a:r>
            <a:r>
              <a:rPr lang="en-US" dirty="0" smtClean="0"/>
              <a:t>s too low.</a:t>
            </a:r>
          </a:p>
          <a:p>
            <a:endParaRPr lang="en-US" dirty="0"/>
          </a:p>
          <a:p>
            <a:r>
              <a:rPr lang="en-US" smtClean="0">
                <a:solidFill>
                  <a:srgbClr val="C00000"/>
                </a:solidFill>
              </a:rPr>
              <a:t>Statistically </a:t>
            </a:r>
            <a:r>
              <a:rPr lang="en-US" dirty="0">
                <a:solidFill>
                  <a:srgbClr val="C00000"/>
                </a:solidFill>
              </a:rPr>
              <a:t>significant </a:t>
            </a:r>
            <a:r>
              <a:rPr lang="en-US" dirty="0" smtClean="0">
                <a:sym typeface="Wingdings" panose="05000000000000000000" pitchFamily="2" charset="2"/>
              </a:rPr>
              <a:t> </a:t>
            </a:r>
            <a:r>
              <a:rPr lang="en-US" b="1" dirty="0" smtClean="0"/>
              <a:t>unlikely to </a:t>
            </a:r>
            <a:r>
              <a:rPr lang="en-US" b="1" dirty="0"/>
              <a:t>have occurred by </a:t>
            </a:r>
            <a:r>
              <a:rPr lang="en-US" b="1" dirty="0" smtClean="0"/>
              <a:t>chance.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56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between two categorical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613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N</a:t>
            </a:r>
            <a:r>
              <a:rPr lang="en-US" b="1" dirty="0" smtClean="0"/>
              <a:t>ull </a:t>
            </a:r>
            <a:r>
              <a:rPr lang="en-US" b="1" dirty="0"/>
              <a:t>hypothesis </a:t>
            </a:r>
            <a:r>
              <a:rPr lang="en-US" dirty="0"/>
              <a:t>that the two events “occurrence of term t” and “document </a:t>
            </a:r>
            <a:r>
              <a:rPr lang="en-US" dirty="0" smtClean="0"/>
              <a:t>of class </a:t>
            </a:r>
            <a:r>
              <a:rPr lang="en-US" dirty="0"/>
              <a:t>c” are </a:t>
            </a:r>
            <a:r>
              <a:rPr lang="en-US" b="1" dirty="0"/>
              <a:t>independent</a:t>
            </a:r>
            <a:r>
              <a:rPr lang="en-US" dirty="0"/>
              <a:t>, the expected value of the above counts for joint events </a:t>
            </a:r>
            <a:r>
              <a:rPr lang="en-US" dirty="0" smtClean="0"/>
              <a:t>are obtained </a:t>
            </a:r>
            <a:r>
              <a:rPr lang="en-US" dirty="0"/>
              <a:t>by </a:t>
            </a:r>
            <a:r>
              <a:rPr lang="en-US" b="1" dirty="0"/>
              <a:t>multiplying probabilities </a:t>
            </a:r>
            <a:r>
              <a:rPr lang="en-US" dirty="0"/>
              <a:t>of individual events</a:t>
            </a:r>
            <a:endParaRPr lang="en-US" dirty="0" smtClean="0"/>
          </a:p>
          <a:p>
            <a:r>
              <a:rPr lang="en-US" dirty="0"/>
              <a:t>If the count deviates from the one expected for two independent events, one </a:t>
            </a:r>
            <a:r>
              <a:rPr lang="en-US" dirty="0" smtClean="0"/>
              <a:t>can conclude </a:t>
            </a:r>
            <a:r>
              <a:rPr lang="en-US" dirty="0"/>
              <a:t>that the two events are </a:t>
            </a:r>
            <a:r>
              <a:rPr lang="en-US" b="1" dirty="0"/>
              <a:t>dependent</a:t>
            </a:r>
            <a:r>
              <a:rPr lang="en-US" dirty="0"/>
              <a:t>, and that therefore the feature is </a:t>
            </a:r>
            <a:r>
              <a:rPr lang="en-US" dirty="0" smtClean="0"/>
              <a:t>significant to </a:t>
            </a:r>
            <a:r>
              <a:rPr lang="en-US" dirty="0"/>
              <a:t>predict the output. C</a:t>
            </a:r>
            <a:r>
              <a:rPr lang="en-US" dirty="0" smtClean="0"/>
              <a:t>heck </a:t>
            </a:r>
            <a:r>
              <a:rPr lang="en-US" dirty="0"/>
              <a:t>if the </a:t>
            </a:r>
            <a:r>
              <a:rPr lang="en-US" dirty="0">
                <a:solidFill>
                  <a:srgbClr val="C00000"/>
                </a:solidFill>
              </a:rPr>
              <a:t>deviation is sufficiently </a:t>
            </a:r>
            <a:r>
              <a:rPr lang="en-US" dirty="0" smtClean="0">
                <a:solidFill>
                  <a:srgbClr val="C00000"/>
                </a:solidFill>
              </a:rPr>
              <a:t>large that </a:t>
            </a:r>
            <a:r>
              <a:rPr lang="en-US" dirty="0">
                <a:solidFill>
                  <a:srgbClr val="C00000"/>
                </a:solidFill>
              </a:rPr>
              <a:t>it cannot happen by chance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67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Chi-squared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613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hi-squared statistic: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w</a:t>
            </a:r>
            <a:r>
              <a:rPr lang="en-US" dirty="0" smtClean="0"/>
              <a:t>here </a:t>
            </a:r>
            <a:r>
              <a:rPr lang="en-US" dirty="0" err="1" smtClean="0"/>
              <a:t>count</a:t>
            </a:r>
            <a:r>
              <a:rPr lang="en-US" sz="2000" dirty="0" err="1" smtClean="0"/>
              <a:t>c,t</a:t>
            </a:r>
            <a:r>
              <a:rPr lang="en-US" dirty="0" smtClean="0"/>
              <a:t> is the number of occurrences of the value t given the class c</a:t>
            </a:r>
          </a:p>
          <a:p>
            <a:r>
              <a:rPr lang="en-US" dirty="0"/>
              <a:t>the best features </a:t>
            </a:r>
            <a:r>
              <a:rPr lang="en-US" dirty="0" smtClean="0"/>
              <a:t>are </a:t>
            </a:r>
            <a:r>
              <a:rPr lang="en-US" dirty="0"/>
              <a:t>the ones with </a:t>
            </a:r>
            <a:r>
              <a:rPr lang="en-US" dirty="0" smtClean="0">
                <a:solidFill>
                  <a:srgbClr val="C0504D"/>
                </a:solidFill>
              </a:rPr>
              <a:t>larger</a:t>
            </a:r>
            <a:r>
              <a:rPr lang="en-US" dirty="0" smtClean="0"/>
              <a:t> χ</a:t>
            </a:r>
            <a:r>
              <a:rPr lang="en-US" sz="18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values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597" y="2628758"/>
            <a:ext cx="7132498" cy="958850"/>
          </a:xfrm>
          <a:prstGeom prst="rect">
            <a:avLst/>
          </a:prstGeom>
          <a:solidFill>
            <a:schemeClr val="accent1">
              <a:alpha val="11000"/>
            </a:schemeClr>
          </a:solidFill>
        </p:spPr>
      </p:pic>
      <p:sp>
        <p:nvSpPr>
          <p:cNvPr id="5" name="Rounded Rectangle 4"/>
          <p:cNvSpPr/>
          <p:nvPr/>
        </p:nvSpPr>
        <p:spPr>
          <a:xfrm>
            <a:off x="3316406" y="2560517"/>
            <a:ext cx="4039737" cy="479425"/>
          </a:xfrm>
          <a:prstGeom prst="roundRect">
            <a:avLst/>
          </a:prstGeom>
          <a:solidFill>
            <a:schemeClr val="accent1">
              <a:alpha val="18000"/>
            </a:schemeClr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TextBox 5"/>
          <p:cNvSpPr txBox="1"/>
          <p:nvPr/>
        </p:nvSpPr>
        <p:spPr>
          <a:xfrm>
            <a:off x="6187344" y="1600200"/>
            <a:ext cx="15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If independent</a:t>
            </a:r>
            <a:endParaRPr lang="it-IT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5650173" y="1969532"/>
            <a:ext cx="1322547" cy="5909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59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92365" y="146552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</a:t>
            </a:r>
            <a:r>
              <a:rPr lang="en-US" dirty="0">
                <a:solidFill>
                  <a:srgbClr val="C0504D"/>
                </a:solidFill>
              </a:rPr>
              <a:t>uncertainty </a:t>
            </a:r>
            <a:r>
              <a:rPr lang="en-US" dirty="0" smtClean="0"/>
              <a:t>in an </a:t>
            </a:r>
            <a:r>
              <a:rPr lang="en-US" dirty="0"/>
              <a:t>output distribution </a:t>
            </a:r>
            <a:r>
              <a:rPr lang="en-US" dirty="0" smtClean="0"/>
              <a:t>can </a:t>
            </a:r>
            <a:r>
              <a:rPr lang="en-US" dirty="0"/>
              <a:t>be </a:t>
            </a:r>
            <a:r>
              <a:rPr lang="en-US" dirty="0" smtClean="0"/>
              <a:t>measured from its entropy: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After knowing </a:t>
            </a:r>
            <a:r>
              <a:rPr lang="en-US" dirty="0"/>
              <a:t>a specific input value x, the uncertainty in the output can </a:t>
            </a:r>
            <a:r>
              <a:rPr lang="en-US" dirty="0">
                <a:solidFill>
                  <a:srgbClr val="C0504D"/>
                </a:solidFill>
              </a:rPr>
              <a:t>decrease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information (1): Entropy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88063" b="-88063"/>
          <a:stretch>
            <a:fillRect/>
          </a:stretch>
        </p:blipFill>
        <p:spPr>
          <a:xfrm>
            <a:off x="2263092" y="2729498"/>
            <a:ext cx="3810162" cy="2095443"/>
          </a:xfrm>
        </p:spPr>
      </p:pic>
    </p:spTree>
    <p:extLst>
      <p:ext uri="{BB962C8B-B14F-4D97-AF65-F5344CB8AC3E}">
        <p14:creationId xmlns:p14="http://schemas.microsoft.com/office/powerpoint/2010/main" val="238675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41763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</a:t>
            </a:r>
            <a:r>
              <a:rPr lang="en-US" dirty="0"/>
              <a:t>entropy of Y </a:t>
            </a:r>
            <a:r>
              <a:rPr lang="en-US" b="1" dirty="0"/>
              <a:t>after knowing </a:t>
            </a:r>
            <a:r>
              <a:rPr lang="en-US" b="1" dirty="0" smtClean="0"/>
              <a:t>the </a:t>
            </a:r>
            <a:r>
              <a:rPr lang="en-US" b="1" dirty="0" err="1" smtClean="0"/>
              <a:t>i-th</a:t>
            </a:r>
            <a:r>
              <a:rPr lang="en-US" b="1" dirty="0" smtClean="0"/>
              <a:t> </a:t>
            </a:r>
            <a:r>
              <a:rPr lang="en-US" b="1" dirty="0"/>
              <a:t>input feature </a:t>
            </a:r>
            <a:r>
              <a:rPr lang="en-US" b="1" dirty="0" smtClean="0"/>
              <a:t>value </a:t>
            </a:r>
            <a:r>
              <a:rPr lang="en-US" dirty="0" smtClean="0"/>
              <a:t>is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b="1" dirty="0">
                <a:solidFill>
                  <a:srgbClr val="C0504D"/>
                </a:solidFill>
              </a:rPr>
              <a:t>conditional entropy </a:t>
            </a:r>
            <a:r>
              <a:rPr lang="en-US" dirty="0" smtClean="0"/>
              <a:t>of </a:t>
            </a:r>
            <a:r>
              <a:rPr lang="en-US" dirty="0"/>
              <a:t>variable Y is the expected value of H(</a:t>
            </a:r>
            <a:r>
              <a:rPr lang="en-US" dirty="0" err="1" smtClean="0"/>
              <a:t>Y|x</a:t>
            </a:r>
            <a:r>
              <a:rPr lang="en-US" sz="1600" dirty="0" err="1" smtClean="0"/>
              <a:t>i</a:t>
            </a:r>
            <a:r>
              <a:rPr lang="en-US" dirty="0" smtClean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04846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Mutual information </a:t>
            </a:r>
            <a:r>
              <a:rPr lang="en-US" dirty="0" smtClean="0"/>
              <a:t>(2): </a:t>
            </a:r>
            <a:br>
              <a:rPr lang="en-US" dirty="0" smtClean="0"/>
            </a:br>
            <a:r>
              <a:rPr lang="en-US" dirty="0" smtClean="0"/>
              <a:t>Conditional Entropy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597" y="2558708"/>
            <a:ext cx="4976861" cy="7440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474" y="5372808"/>
            <a:ext cx="7335051" cy="8036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38379" y="5475968"/>
            <a:ext cx="286603" cy="4572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65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08" y="0"/>
            <a:ext cx="8839200" cy="1143000"/>
          </a:xfrm>
        </p:spPr>
        <p:txBody>
          <a:bodyPr>
            <a:noAutofit/>
          </a:bodyPr>
          <a:lstStyle/>
          <a:p>
            <a:r>
              <a:rPr lang="it-IT" sz="4000" dirty="0" smtClean="0"/>
              <a:t>Chap.7 </a:t>
            </a:r>
            <a:r>
              <a:rPr lang="en-US" sz="4000" dirty="0" smtClean="0"/>
              <a:t>Ranking and selecting features</a:t>
            </a:r>
            <a:endParaRPr lang="it-IT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11371" y="972234"/>
            <a:ext cx="87159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 don’t mind my eyebrows. They add. . . something to me. I wouldn’t say they were my best</a:t>
            </a:r>
          </a:p>
          <a:p>
            <a:r>
              <a:rPr lang="en-US" dirty="0"/>
              <a:t>feature, though. People tell me they like my eyes. They distract from the eyebrows.</a:t>
            </a:r>
          </a:p>
          <a:p>
            <a:r>
              <a:rPr lang="en-US" dirty="0"/>
              <a:t>(Nicholas </a:t>
            </a:r>
            <a:r>
              <a:rPr lang="en-US" dirty="0" err="1"/>
              <a:t>Hoult</a:t>
            </a:r>
            <a:r>
              <a:rPr lang="en-US" dirty="0"/>
              <a:t>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678" y="1895564"/>
            <a:ext cx="6804578" cy="479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086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</a:t>
            </a:r>
            <a:r>
              <a:rPr lang="en-US" dirty="0" smtClean="0"/>
              <a:t>Information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808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Mutual </a:t>
            </a:r>
            <a:r>
              <a:rPr lang="en-US" b="1" dirty="0">
                <a:solidFill>
                  <a:srgbClr val="C00000"/>
                </a:solidFill>
              </a:rPr>
              <a:t>information between </a:t>
            </a:r>
            <a:r>
              <a:rPr lang="en-US" b="1" dirty="0" smtClean="0">
                <a:solidFill>
                  <a:srgbClr val="C00000"/>
                </a:solidFill>
              </a:rPr>
              <a:t>X</a:t>
            </a:r>
            <a:r>
              <a:rPr lang="en-US" sz="2000" b="1" dirty="0" smtClean="0">
                <a:solidFill>
                  <a:srgbClr val="C00000"/>
                </a:solidFill>
              </a:rPr>
              <a:t>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and </a:t>
            </a:r>
            <a:r>
              <a:rPr lang="en-US" b="1" dirty="0" smtClean="0">
                <a:solidFill>
                  <a:srgbClr val="C00000"/>
                </a:solidFill>
              </a:rPr>
              <a:t>Y 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amount by </a:t>
            </a:r>
            <a:r>
              <a:rPr lang="en-US" dirty="0"/>
              <a:t>which the uncertainty </a:t>
            </a:r>
            <a:r>
              <a:rPr lang="en-US" b="1" dirty="0"/>
              <a:t>decreases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An equivalent expression which </a:t>
            </a:r>
            <a:r>
              <a:rPr lang="en-US" dirty="0" smtClean="0"/>
              <a:t>clarifies </a:t>
            </a:r>
            <a:r>
              <a:rPr lang="en-US" dirty="0"/>
              <a:t>the </a:t>
            </a:r>
            <a:r>
              <a:rPr lang="en-US" dirty="0">
                <a:solidFill>
                  <a:srgbClr val="C0504D"/>
                </a:solidFill>
              </a:rPr>
              <a:t>symmetry</a:t>
            </a:r>
            <a:r>
              <a:rPr lang="en-US" dirty="0"/>
              <a:t> between Xi and </a:t>
            </a:r>
            <a:r>
              <a:rPr lang="en-US" dirty="0" smtClean="0"/>
              <a:t>Y: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Mutual Information captures </a:t>
            </a:r>
            <a:r>
              <a:rPr lang="en-US" b="1" dirty="0" smtClean="0">
                <a:solidFill>
                  <a:srgbClr val="C00000"/>
                </a:solidFill>
              </a:rPr>
              <a:t>arbitrary non-linear dependencies</a:t>
            </a:r>
            <a:r>
              <a:rPr lang="en-US" dirty="0" smtClean="0"/>
              <a:t> between variables</a:t>
            </a:r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/>
          <a:srcRect t="-322370" b="-322370"/>
          <a:stretch>
            <a:fillRect/>
          </a:stretch>
        </p:blipFill>
        <p:spPr>
          <a:xfrm>
            <a:off x="2224585" y="1994596"/>
            <a:ext cx="4340829" cy="23872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9609" y="4523004"/>
            <a:ext cx="42672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7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504D"/>
                </a:solidFill>
              </a:rPr>
              <a:t>Reducing</a:t>
            </a:r>
            <a:r>
              <a:rPr lang="en-US" dirty="0"/>
              <a:t> the number of input attributes used by a model, while keeping </a:t>
            </a:r>
            <a:r>
              <a:rPr lang="en-US" dirty="0" smtClean="0"/>
              <a:t>roughly equivalent </a:t>
            </a:r>
            <a:r>
              <a:rPr lang="en-US" dirty="0"/>
              <a:t>performance, has many </a:t>
            </a:r>
            <a:r>
              <a:rPr lang="en-US" dirty="0" smtClean="0"/>
              <a:t>advantages.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It is difficult to </a:t>
            </a:r>
            <a:r>
              <a:rPr lang="en-US" dirty="0">
                <a:solidFill>
                  <a:srgbClr val="C00000"/>
                </a:solidFill>
              </a:rPr>
              <a:t>rank individual features </a:t>
            </a:r>
            <a:r>
              <a:rPr lang="en-US" dirty="0"/>
              <a:t>without considering the specific </a:t>
            </a:r>
            <a:r>
              <a:rPr lang="en-US" dirty="0" smtClean="0"/>
              <a:t>modeling method </a:t>
            </a:r>
            <a:r>
              <a:rPr lang="en-US" dirty="0"/>
              <a:t>and their mutual relationships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7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GIST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rust </a:t>
            </a:r>
            <a:r>
              <a:rPr lang="en-US" dirty="0"/>
              <a:t>the </a:t>
            </a:r>
            <a:r>
              <a:rPr lang="en-US" dirty="0">
                <a:solidFill>
                  <a:srgbClr val="C0504D"/>
                </a:solidFill>
              </a:rPr>
              <a:t>correlation coefficient </a:t>
            </a:r>
            <a:r>
              <a:rPr lang="en-US" dirty="0"/>
              <a:t>only if you have reasons </a:t>
            </a:r>
            <a:r>
              <a:rPr lang="en-US" dirty="0" smtClean="0"/>
              <a:t>to suspect </a:t>
            </a:r>
            <a:r>
              <a:rPr lang="en-US" dirty="0"/>
              <a:t>linear </a:t>
            </a:r>
            <a:r>
              <a:rPr lang="en-US" dirty="0" smtClean="0"/>
              <a:t>relationships</a:t>
            </a:r>
          </a:p>
          <a:p>
            <a:r>
              <a:rPr lang="en-US" dirty="0">
                <a:solidFill>
                  <a:srgbClr val="C0504D"/>
                </a:solidFill>
              </a:rPr>
              <a:t>C</a:t>
            </a:r>
            <a:r>
              <a:rPr lang="en-US" dirty="0" smtClean="0">
                <a:solidFill>
                  <a:srgbClr val="C0504D"/>
                </a:solidFill>
              </a:rPr>
              <a:t>orrelation </a:t>
            </a:r>
            <a:r>
              <a:rPr lang="en-US" dirty="0">
                <a:solidFill>
                  <a:srgbClr val="C0504D"/>
                </a:solidFill>
              </a:rPr>
              <a:t>ratio </a:t>
            </a:r>
            <a:r>
              <a:rPr lang="en-US" dirty="0"/>
              <a:t>can be computed even if the </a:t>
            </a:r>
            <a:r>
              <a:rPr lang="en-US" dirty="0" smtClean="0"/>
              <a:t>outcome </a:t>
            </a:r>
            <a:r>
              <a:rPr lang="en-US" dirty="0"/>
              <a:t>is not </a:t>
            </a:r>
            <a:r>
              <a:rPr lang="en-US" dirty="0" smtClean="0"/>
              <a:t>quantitative</a:t>
            </a:r>
          </a:p>
          <a:p>
            <a:r>
              <a:rPr lang="en-US" dirty="0"/>
              <a:t>Use </a:t>
            </a:r>
            <a:r>
              <a:rPr lang="en-US" dirty="0">
                <a:solidFill>
                  <a:srgbClr val="C0504D"/>
                </a:solidFill>
              </a:rPr>
              <a:t>chi-square</a:t>
            </a:r>
            <a:r>
              <a:rPr lang="en-US" dirty="0"/>
              <a:t> to identify possible dependencies between inputs and </a:t>
            </a:r>
            <a:r>
              <a:rPr lang="en-US" dirty="0" smtClean="0"/>
              <a:t>output</a:t>
            </a:r>
          </a:p>
          <a:p>
            <a:r>
              <a:rPr lang="en-US" dirty="0" smtClean="0"/>
              <a:t>Use </a:t>
            </a:r>
            <a:r>
              <a:rPr lang="en-US" dirty="0" smtClean="0">
                <a:solidFill>
                  <a:srgbClr val="C0504D"/>
                </a:solidFill>
              </a:rPr>
              <a:t>mutual </a:t>
            </a:r>
            <a:r>
              <a:rPr lang="en-US" dirty="0">
                <a:solidFill>
                  <a:srgbClr val="C0504D"/>
                </a:solidFill>
              </a:rPr>
              <a:t>information </a:t>
            </a:r>
            <a:r>
              <a:rPr lang="en-US" dirty="0"/>
              <a:t>to estimate </a:t>
            </a:r>
            <a:r>
              <a:rPr lang="en-US" b="1" dirty="0"/>
              <a:t>arbitrary dependencies</a:t>
            </a:r>
            <a:r>
              <a:rPr lang="en-US" dirty="0"/>
              <a:t> between qualitative </a:t>
            </a:r>
            <a:r>
              <a:rPr lang="en-US" dirty="0" smtClean="0"/>
              <a:t>or quantitative </a:t>
            </a:r>
            <a:r>
              <a:rPr lang="en-US" dirty="0"/>
              <a:t>features</a:t>
            </a:r>
          </a:p>
        </p:txBody>
      </p:sp>
    </p:spTree>
    <p:extLst>
      <p:ext uri="{BB962C8B-B14F-4D97-AF65-F5344CB8AC3E}">
        <p14:creationId xmlns:p14="http://schemas.microsoft.com/office/powerpoint/2010/main" val="4360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eature selection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676400"/>
            <a:ext cx="9001125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own Arrow 3"/>
          <p:cNvSpPr/>
          <p:nvPr/>
        </p:nvSpPr>
        <p:spPr>
          <a:xfrm>
            <a:off x="4061361" y="1417638"/>
            <a:ext cx="866899" cy="134931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Down Arrow 5"/>
          <p:cNvSpPr/>
          <p:nvPr/>
        </p:nvSpPr>
        <p:spPr>
          <a:xfrm rot="10800000">
            <a:off x="4059385" y="5571912"/>
            <a:ext cx="866899" cy="115643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55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selection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Before starting to learn a model from the examples, one must be sure that the </a:t>
            </a:r>
            <a:r>
              <a:rPr lang="en-US" dirty="0" smtClean="0"/>
              <a:t>input data have </a:t>
            </a:r>
            <a:r>
              <a:rPr lang="en-US" dirty="0">
                <a:solidFill>
                  <a:srgbClr val="C00000"/>
                </a:solidFill>
              </a:rPr>
              <a:t>sufficient information </a:t>
            </a:r>
            <a:r>
              <a:rPr lang="en-US" dirty="0"/>
              <a:t>to predict the </a:t>
            </a:r>
            <a:r>
              <a:rPr lang="en-US" dirty="0" smtClean="0"/>
              <a:t>outputs, </a:t>
            </a:r>
            <a:r>
              <a:rPr lang="en-US" dirty="0" smtClean="0">
                <a:solidFill>
                  <a:srgbClr val="C00000"/>
                </a:solidFill>
              </a:rPr>
              <a:t>without excessive redundancy</a:t>
            </a:r>
            <a:r>
              <a:rPr lang="en-US" dirty="0" smtClean="0"/>
              <a:t>, which may causes “big” models and poor generalization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Feature selection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/>
              <a:t>is the </a:t>
            </a:r>
            <a:r>
              <a:rPr lang="en-US" dirty="0"/>
              <a:t>process of selecting a subset of relevant features to be used in model construction.</a:t>
            </a:r>
          </a:p>
        </p:txBody>
      </p:sp>
    </p:spTree>
    <p:extLst>
      <p:ext uri="{BB962C8B-B14F-4D97-AF65-F5344CB8AC3E}">
        <p14:creationId xmlns:p14="http://schemas.microsoft.com/office/powerpoint/2010/main" val="197296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feature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</a:t>
            </a:r>
            <a:r>
              <a:rPr lang="en-US" dirty="0" smtClean="0">
                <a:solidFill>
                  <a:srgbClr val="C00000"/>
                </a:solidFill>
              </a:rPr>
              <a:t>a small number of informative features </a:t>
            </a:r>
            <a:r>
              <a:rPr lang="en-US" dirty="0" smtClean="0"/>
              <a:t>has advantages: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Dimensionality reduction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Memory usage reduction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Improved generalization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C00000"/>
                </a:solidFill>
              </a:rPr>
              <a:t>Better human understanding</a:t>
            </a:r>
          </a:p>
        </p:txBody>
      </p:sp>
    </p:spTree>
    <p:extLst>
      <p:ext uri="{BB962C8B-B14F-4D97-AF65-F5344CB8AC3E}">
        <p14:creationId xmlns:p14="http://schemas.microsoft.com/office/powerpoint/2010/main" val="252804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for feature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 selection is a </a:t>
            </a:r>
            <a:r>
              <a:rPr lang="en-US" dirty="0" smtClean="0"/>
              <a:t>problem </a:t>
            </a:r>
            <a:r>
              <a:rPr lang="en-US" dirty="0"/>
              <a:t>with many possible </a:t>
            </a:r>
            <a:r>
              <a:rPr lang="en-US" dirty="0" smtClean="0"/>
              <a:t>solutions: no </a:t>
            </a:r>
            <a:r>
              <a:rPr lang="en-US" dirty="0"/>
              <a:t>simple </a:t>
            </a:r>
            <a:r>
              <a:rPr lang="en-US" dirty="0" smtClean="0"/>
              <a:t>recipe.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Use the </a:t>
            </a:r>
            <a:r>
              <a:rPr lang="en-US" dirty="0"/>
              <a:t>designer </a:t>
            </a:r>
            <a:r>
              <a:rPr lang="en-US" b="1" dirty="0"/>
              <a:t>intuition and existing </a:t>
            </a:r>
            <a:r>
              <a:rPr lang="en-US" b="1" dirty="0" smtClean="0"/>
              <a:t>knowledge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Estimate the </a:t>
            </a:r>
            <a:r>
              <a:rPr lang="en-US" b="1" dirty="0"/>
              <a:t>relevance or discrimination power </a:t>
            </a:r>
            <a:r>
              <a:rPr lang="en-US" dirty="0" smtClean="0"/>
              <a:t>of the </a:t>
            </a:r>
            <a:r>
              <a:rPr lang="en-US" dirty="0"/>
              <a:t>individual features</a:t>
            </a:r>
          </a:p>
        </p:txBody>
      </p:sp>
    </p:spTree>
    <p:extLst>
      <p:ext uri="{BB962C8B-B14F-4D97-AF65-F5344CB8AC3E}">
        <p14:creationId xmlns:p14="http://schemas.microsoft.com/office/powerpoint/2010/main" val="3962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8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Wrapper, Filter and Embedded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6260"/>
          </a:xfrm>
        </p:spPr>
        <p:txBody>
          <a:bodyPr>
            <a:normAutofit fontScale="92500"/>
          </a:bodyPr>
          <a:lstStyle/>
          <a:p>
            <a:r>
              <a:rPr lang="en-US" dirty="0"/>
              <a:t>The </a:t>
            </a:r>
            <a:r>
              <a:rPr lang="en-US" b="1" dirty="0"/>
              <a:t>value of a feature is related to a model-</a:t>
            </a:r>
            <a:r>
              <a:rPr lang="en-US" b="1" dirty="0" smtClean="0"/>
              <a:t>construction method</a:t>
            </a:r>
            <a:r>
              <a:rPr lang="en-US" dirty="0" smtClean="0"/>
              <a:t>. </a:t>
            </a:r>
            <a:r>
              <a:rPr lang="en-US" dirty="0"/>
              <a:t>T</a:t>
            </a:r>
            <a:r>
              <a:rPr lang="en-US" dirty="0" smtClean="0"/>
              <a:t>hree classes </a:t>
            </a:r>
            <a:r>
              <a:rPr lang="en-US" dirty="0"/>
              <a:t>of </a:t>
            </a:r>
            <a:r>
              <a:rPr lang="en-US" dirty="0" smtClean="0"/>
              <a:t>methods:</a:t>
            </a:r>
          </a:p>
          <a:p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C0504D"/>
                </a:solidFill>
              </a:rPr>
              <a:t>Wrapper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C0504D"/>
                </a:solidFill>
              </a:rPr>
              <a:t>methods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are built “around” a specific predictive </a:t>
            </a:r>
            <a:r>
              <a:rPr lang="en-US" dirty="0" smtClean="0"/>
              <a:t>model (measure error rate)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C0504D"/>
                </a:solidFill>
              </a:rPr>
              <a:t>Filter methods </a:t>
            </a:r>
            <a:r>
              <a:rPr lang="en-US" dirty="0"/>
              <a:t>use a </a:t>
            </a:r>
            <a:r>
              <a:rPr lang="en-US" b="1" dirty="0"/>
              <a:t>proxy measure </a:t>
            </a:r>
            <a:r>
              <a:rPr lang="en-US" dirty="0"/>
              <a:t>instead of the error rate to score a feature </a:t>
            </a:r>
            <a:r>
              <a:rPr lang="en-US" dirty="0" smtClean="0"/>
              <a:t>subset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C0504D"/>
                </a:solidFill>
              </a:rPr>
              <a:t>Embedded methods </a:t>
            </a:r>
            <a:r>
              <a:rPr lang="en-US" dirty="0"/>
              <a:t>perform feature selection as </a:t>
            </a:r>
            <a:r>
              <a:rPr lang="en-US" dirty="0" smtClean="0"/>
              <a:t>an integral part </a:t>
            </a:r>
            <a:r>
              <a:rPr lang="en-US" dirty="0"/>
              <a:t>of the model </a:t>
            </a:r>
            <a:r>
              <a:rPr lang="en-US" dirty="0" smtClean="0"/>
              <a:t>construction process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533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op-down and Bottom-up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</a:t>
            </a:r>
            <a:r>
              <a:rPr lang="en-US" b="1" dirty="0">
                <a:solidFill>
                  <a:srgbClr val="C0504D"/>
                </a:solidFill>
              </a:rPr>
              <a:t>bottom-up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method </a:t>
            </a:r>
            <a:r>
              <a:rPr lang="en-US" dirty="0" smtClean="0"/>
              <a:t>one </a:t>
            </a:r>
            <a:r>
              <a:rPr lang="en-US" dirty="0"/>
              <a:t>gradually </a:t>
            </a:r>
            <a:r>
              <a:rPr lang="en-US" b="1" dirty="0" smtClean="0"/>
              <a:t>adds</a:t>
            </a:r>
            <a:r>
              <a:rPr lang="en-US" dirty="0" smtClean="0"/>
              <a:t> the </a:t>
            </a:r>
            <a:r>
              <a:rPr lang="en-US" dirty="0"/>
              <a:t>ranked features in the order of their individual discrimination </a:t>
            </a:r>
            <a:r>
              <a:rPr lang="en-US" dirty="0" smtClean="0"/>
              <a:t>power and stops when the error rate stops decreasing</a:t>
            </a:r>
          </a:p>
          <a:p>
            <a:r>
              <a:rPr lang="en-US" dirty="0"/>
              <a:t>In a </a:t>
            </a:r>
            <a:r>
              <a:rPr lang="en-US" b="1" dirty="0">
                <a:solidFill>
                  <a:srgbClr val="C00000"/>
                </a:solidFill>
              </a:rPr>
              <a:t>top-down truncation </a:t>
            </a:r>
            <a:r>
              <a:rPr lang="en-US" dirty="0"/>
              <a:t>method one starts with the complete set of features </a:t>
            </a:r>
            <a:r>
              <a:rPr lang="en-US" dirty="0" smtClean="0"/>
              <a:t>and progressively </a:t>
            </a:r>
            <a:r>
              <a:rPr lang="en-US" b="1" dirty="0"/>
              <a:t>eliminates</a:t>
            </a:r>
            <a:r>
              <a:rPr lang="en-US" dirty="0"/>
              <a:t> features while searching for the optimal performance point</a:t>
            </a:r>
          </a:p>
        </p:txBody>
      </p:sp>
    </p:spTree>
    <p:extLst>
      <p:ext uri="{BB962C8B-B14F-4D97-AF65-F5344CB8AC3E}">
        <p14:creationId xmlns:p14="http://schemas.microsoft.com/office/powerpoint/2010/main" val="353679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Linear models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Can we associate the importance of a feature to its weight?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Careful with ranges and scaling.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C00000"/>
                </a:solidFill>
              </a:rPr>
              <a:t>Normalization</a:t>
            </a:r>
            <a:r>
              <a:rPr lang="it-IT" dirty="0" smtClean="0"/>
              <a:t> helps.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835" y="2990280"/>
            <a:ext cx="4899864" cy="762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581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925</Words>
  <Application>Microsoft Office PowerPoint</Application>
  <PresentationFormat>On-screen Show (4:3)</PresentationFormat>
  <Paragraphs>113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Chap.7 Ranking and selecting features</vt:lpstr>
      <vt:lpstr>Feature selection</vt:lpstr>
      <vt:lpstr>Feature selection (2)</vt:lpstr>
      <vt:lpstr>Reasons for feature selection</vt:lpstr>
      <vt:lpstr>Methods for feature selection</vt:lpstr>
      <vt:lpstr>Wrapper, Filter and Embedded methods</vt:lpstr>
      <vt:lpstr>Top-down and Bottom-up methods</vt:lpstr>
      <vt:lpstr>Linear models</vt:lpstr>
      <vt:lpstr>Nonlinearities and mutual relationships between features</vt:lpstr>
      <vt:lpstr>Correlation coefficient</vt:lpstr>
      <vt:lpstr>Correlation coefficient (2)</vt:lpstr>
      <vt:lpstr>Correlation Ratio</vt:lpstr>
      <vt:lpstr>Correlation ratio (2)</vt:lpstr>
      <vt:lpstr>Statistical hypothesis testing</vt:lpstr>
      <vt:lpstr>Relationship between two categorical features</vt:lpstr>
      <vt:lpstr>Chi-squared test</vt:lpstr>
      <vt:lpstr>Mutual information (1): Entropy</vt:lpstr>
      <vt:lpstr>Mutual information (2):  Conditional Entropy</vt:lpstr>
      <vt:lpstr>Mutual Information (3)</vt:lpstr>
      <vt:lpstr>GIST</vt:lpstr>
      <vt:lpstr>GIST 2</vt:lpstr>
    </vt:vector>
  </TitlesOfParts>
  <Company>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io io</dc:creator>
  <cp:lastModifiedBy>Lion</cp:lastModifiedBy>
  <cp:revision>30</cp:revision>
  <dcterms:created xsi:type="dcterms:W3CDTF">2014-03-24T15:25:46Z</dcterms:created>
  <dcterms:modified xsi:type="dcterms:W3CDTF">2015-10-06T12:38:20Z</dcterms:modified>
</cp:coreProperties>
</file>