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2AA3-518B-4D15-833E-3342027AA217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F35CE-FF4B-4A5F-8608-58769AC77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62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84925"/>
            <a:ext cx="8610600" cy="396875"/>
          </a:xfrm>
        </p:spPr>
        <p:txBody>
          <a:bodyPr/>
          <a:lstStyle/>
          <a:p>
            <a:r>
              <a:rPr lang="en-US" dirty="0" smtClean="0"/>
              <a:t>http://intelligent-optimization.org/LIONbook/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76200" y="6376100"/>
            <a:ext cx="8610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http://intelligent-optimization.org/LIONbook/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purity?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We need a 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quantitative measure of </a:t>
            </a:r>
            <a:r>
              <a:rPr lang="en-US" dirty="0" smtClean="0">
                <a:solidFill>
                  <a:srgbClr val="C00000"/>
                </a:solidFill>
              </a:rPr>
              <a:t>purity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two widely </a:t>
            </a:r>
            <a:r>
              <a:rPr lang="en-US" dirty="0" smtClean="0"/>
              <a:t>used measures </a:t>
            </a:r>
            <a:r>
              <a:rPr lang="en-US" dirty="0"/>
              <a:t>of purity of a subset are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nformation gain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Gini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impurity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Entropy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we sample from a set associated to an internal node or to a leaf of the </a:t>
            </a:r>
            <a:r>
              <a:rPr lang="en-US" dirty="0" smtClean="0"/>
              <a:t>tree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are going to get examples of a class y  with </a:t>
            </a:r>
            <a:r>
              <a:rPr lang="en-US" dirty="0" smtClean="0"/>
              <a:t>a probability </a:t>
            </a:r>
            <a:r>
              <a:rPr lang="en-US" dirty="0" err="1"/>
              <a:t>Pr</a:t>
            </a:r>
            <a:r>
              <a:rPr lang="en-US" dirty="0"/>
              <a:t>(y)  proportional to the fraction of cases of the class present in the set</a:t>
            </a:r>
          </a:p>
          <a:p>
            <a:pPr marL="0" indent="0">
              <a:buNone/>
            </a:pPr>
            <a:r>
              <a:rPr lang="en-US" dirty="0"/>
              <a:t>The statistical uncertainty in the obtained </a:t>
            </a:r>
            <a:r>
              <a:rPr lang="en-US" dirty="0">
                <a:solidFill>
                  <a:srgbClr val="C00000"/>
                </a:solidFill>
              </a:rPr>
              <a:t>class</a:t>
            </a:r>
            <a:r>
              <a:rPr lang="en-US" dirty="0"/>
              <a:t> is measured by </a:t>
            </a:r>
            <a:r>
              <a:rPr lang="en-US" dirty="0">
                <a:solidFill>
                  <a:srgbClr val="C00000"/>
                </a:solidFill>
              </a:rPr>
              <a:t>Shannon’s entropy </a:t>
            </a:r>
            <a:r>
              <a:rPr lang="en-US" dirty="0"/>
              <a:t>of the label probability distribution: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486400"/>
            <a:ext cx="4470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High </a:t>
            </a:r>
            <a:r>
              <a:rPr lang="en-US" sz="2000" dirty="0"/>
              <a:t>entropy (left)</a:t>
            </a:r>
            <a:r>
              <a:rPr lang="en-US" sz="2000" dirty="0" smtClean="0"/>
              <a:t>: events </a:t>
            </a:r>
            <a:r>
              <a:rPr lang="en-US" sz="2000" dirty="0"/>
              <a:t>have similar probabilities, the uncertainty </a:t>
            </a:r>
            <a:r>
              <a:rPr lang="en-US" sz="2000" dirty="0" smtClean="0"/>
              <a:t>high.</a:t>
            </a:r>
          </a:p>
          <a:p>
            <a:pPr marL="0" indent="0">
              <a:buNone/>
            </a:pPr>
            <a:r>
              <a:rPr lang="en-US" sz="2000" dirty="0" smtClean="0"/>
              <a:t>Low </a:t>
            </a:r>
            <a:r>
              <a:rPr lang="en-US" sz="2000" dirty="0"/>
              <a:t>entropy (right): events have very different probabilities, the </a:t>
            </a:r>
            <a:r>
              <a:rPr lang="en-US" sz="2000" dirty="0" smtClean="0"/>
              <a:t>uncertainty is because </a:t>
            </a:r>
            <a:r>
              <a:rPr lang="en-US" sz="2000" dirty="0"/>
              <a:t>one event collects most probability.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6959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average </a:t>
            </a:r>
            <a:r>
              <a:rPr lang="en-US" dirty="0">
                <a:solidFill>
                  <a:srgbClr val="C00000"/>
                </a:solidFill>
              </a:rPr>
              <a:t>reduction in entropy </a:t>
            </a:r>
            <a:r>
              <a:rPr lang="en-US" dirty="0"/>
              <a:t>after knowing the </a:t>
            </a:r>
            <a:r>
              <a:rPr lang="en-US" dirty="0" smtClean="0"/>
              <a:t>answer is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C00000"/>
                </a:solidFill>
              </a:rPr>
              <a:t>information gain </a:t>
            </a:r>
            <a:r>
              <a:rPr lang="en-US" dirty="0" smtClean="0"/>
              <a:t>(or mutual information)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optimal </a:t>
            </a:r>
            <a:r>
              <a:rPr lang="en-US" smtClean="0"/>
              <a:t>question maximizes </a:t>
            </a:r>
            <a:r>
              <a:rPr lang="en-US" dirty="0" smtClean="0"/>
              <a:t>IG, that is, reduces the average entropy as much as possible.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S is the current set of examples, S=</a:t>
            </a:r>
            <a:r>
              <a:rPr lang="en-US" sz="2400" dirty="0" err="1" smtClean="0"/>
              <a:t>S_yes</a:t>
            </a:r>
            <a:r>
              <a:rPr lang="en-US" sz="2400" dirty="0" smtClean="0"/>
              <a:t> U </a:t>
            </a:r>
            <a:r>
              <a:rPr lang="en-US" sz="2400" dirty="0" err="1" smtClean="0"/>
              <a:t>S_no</a:t>
            </a:r>
            <a:r>
              <a:rPr lang="en-US" sz="2400" dirty="0" smtClean="0"/>
              <a:t> is the splitting obtained after answering a question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95600"/>
            <a:ext cx="53594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Gini</a:t>
            </a:r>
            <a:r>
              <a:rPr lang="en-US" dirty="0" smtClean="0"/>
              <a:t> impurity</a:t>
            </a:r>
            <a:endParaRPr lang="en-US" dirty="0"/>
          </a:p>
        </p:txBody>
      </p:sp>
      <p:pic>
        <p:nvPicPr>
          <p:cNvPr id="14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43624" b="-243624"/>
          <a:stretch/>
        </p:blipFill>
        <p:spPr>
          <a:xfrm>
            <a:off x="381000" y="762000"/>
            <a:ext cx="8229600" cy="4525963"/>
          </a:xfrm>
        </p:spPr>
      </p:pic>
      <p:sp>
        <p:nvSpPr>
          <p:cNvPr id="15" name="TextBox 14"/>
          <p:cNvSpPr txBox="1"/>
          <p:nvPr/>
        </p:nvSpPr>
        <p:spPr>
          <a:xfrm>
            <a:off x="457200" y="1371600"/>
            <a:ext cx="8229600" cy="118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700" dirty="0" smtClean="0"/>
              <a:t>Suppose that there are m  classes, and let </a:t>
            </a:r>
            <a:r>
              <a:rPr lang="en-US" sz="2700" dirty="0" err="1" smtClean="0"/>
              <a:t>f_i</a:t>
            </a:r>
            <a:r>
              <a:rPr lang="en-US" sz="2700" dirty="0" smtClean="0"/>
              <a:t>  </a:t>
            </a:r>
            <a:r>
              <a:rPr lang="en-US" sz="2700" dirty="0"/>
              <a:t>be the fraction of items labeled with </a:t>
            </a:r>
            <a:r>
              <a:rPr lang="en-US" sz="2700" dirty="0" smtClean="0"/>
              <a:t>value </a:t>
            </a:r>
            <a:r>
              <a:rPr lang="en-US" sz="2700" dirty="0" err="1" smtClean="0"/>
              <a:t>i</a:t>
            </a:r>
            <a:r>
              <a:rPr lang="en-US" sz="2700" dirty="0" smtClean="0"/>
              <a:t>  </a:t>
            </a:r>
            <a:r>
              <a:rPr lang="en-US" sz="2700" dirty="0"/>
              <a:t>in the set. </a:t>
            </a:r>
            <a:endParaRPr lang="en-US" sz="27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700" dirty="0" smtClean="0"/>
              <a:t>Then the </a:t>
            </a:r>
            <a:r>
              <a:rPr lang="en-US" sz="2700" dirty="0" err="1" smtClean="0">
                <a:solidFill>
                  <a:srgbClr val="FF0000"/>
                </a:solidFill>
              </a:rPr>
              <a:t>Gini</a:t>
            </a:r>
            <a:r>
              <a:rPr lang="en-US" sz="2700" dirty="0" smtClean="0">
                <a:solidFill>
                  <a:srgbClr val="FF0000"/>
                </a:solidFill>
              </a:rPr>
              <a:t> Impurity </a:t>
            </a:r>
            <a:r>
              <a:rPr lang="en-US" sz="2700" dirty="0" smtClean="0"/>
              <a:t>is defined as</a:t>
            </a:r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381000" y="3581400"/>
            <a:ext cx="8001000" cy="3145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700" dirty="0" smtClean="0"/>
              <a:t>The </a:t>
            </a:r>
            <a:r>
              <a:rPr lang="en-US" sz="2700" dirty="0" err="1"/>
              <a:t>Gini</a:t>
            </a:r>
            <a:r>
              <a:rPr lang="en-US" sz="2700" dirty="0"/>
              <a:t> impurity </a:t>
            </a:r>
            <a:r>
              <a:rPr lang="en-US" sz="2700" dirty="0" smtClean="0"/>
              <a:t>measures </a:t>
            </a:r>
            <a:r>
              <a:rPr lang="en-US" sz="2700" dirty="0"/>
              <a:t>how often a randomly </a:t>
            </a:r>
            <a:r>
              <a:rPr lang="en-US" sz="2700" dirty="0" smtClean="0"/>
              <a:t>chosen element </a:t>
            </a:r>
            <a:r>
              <a:rPr lang="en-US" sz="2700" dirty="0"/>
              <a:t>from the set would be incorrectly labeled if it were randomly labeled according to the distribution of labels in the </a:t>
            </a:r>
            <a:r>
              <a:rPr lang="en-US" sz="2700" dirty="0" smtClean="0"/>
              <a:t>subset</a:t>
            </a:r>
          </a:p>
          <a:p>
            <a:endParaRPr lang="en-US" sz="2800" dirty="0"/>
          </a:p>
          <a:p>
            <a:r>
              <a:rPr lang="en-US" sz="2800" dirty="0" smtClean="0"/>
              <a:t>This method </a:t>
            </a:r>
            <a:r>
              <a:rPr lang="en-US" sz="2800" dirty="0"/>
              <a:t>produces zero errors if the set</a:t>
            </a:r>
          </a:p>
          <a:p>
            <a:r>
              <a:rPr lang="en-US" sz="2800" dirty="0"/>
              <a:t>is pure, and a small error rate if a single class gets the largest share of the set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484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pose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In general, question should have a </a:t>
            </a:r>
            <a:r>
              <a:rPr lang="en-US" dirty="0" smtClean="0">
                <a:solidFill>
                  <a:srgbClr val="C00000"/>
                </a:solidFill>
              </a:rPr>
              <a:t>binary output</a:t>
            </a:r>
            <a:r>
              <a:rPr lang="en-US" dirty="0" smtClean="0"/>
              <a:t>.</a:t>
            </a:r>
          </a:p>
          <a:p>
            <a:r>
              <a:rPr lang="en-US" dirty="0"/>
              <a:t> For a categorical variable, </a:t>
            </a:r>
            <a:r>
              <a:rPr lang="en-US" dirty="0" smtClean="0"/>
              <a:t>the test </a:t>
            </a:r>
            <a:r>
              <a:rPr lang="en-US" dirty="0"/>
              <a:t>can be based on the variable having </a:t>
            </a:r>
            <a:r>
              <a:rPr lang="en-US" dirty="0" smtClean="0"/>
              <a:t>(or not having) a </a:t>
            </a:r>
            <a:r>
              <a:rPr lang="en-US" dirty="0"/>
              <a:t>subset of the possible </a:t>
            </a:r>
            <a:r>
              <a:rPr lang="en-US" dirty="0" smtClean="0"/>
              <a:t>values</a:t>
            </a:r>
          </a:p>
          <a:p>
            <a:r>
              <a:rPr lang="en-US" dirty="0"/>
              <a:t> For real-valued variables</a:t>
            </a:r>
            <a:r>
              <a:rPr lang="en-US" dirty="0" smtClean="0"/>
              <a:t>, the </a:t>
            </a:r>
            <a:r>
              <a:rPr lang="en-US" dirty="0"/>
              <a:t>tests </a:t>
            </a:r>
            <a:r>
              <a:rPr lang="en-US" dirty="0" smtClean="0"/>
              <a:t>can </a:t>
            </a:r>
            <a:r>
              <a:rPr lang="en-US" dirty="0"/>
              <a:t>be on a single variable </a:t>
            </a:r>
            <a:r>
              <a:rPr lang="en-US" dirty="0" smtClean="0"/>
              <a:t>or on simple (linear) combination of a subset of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missing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In real-world data,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missing values  </a:t>
            </a:r>
            <a:r>
              <a:rPr lang="en-US" dirty="0"/>
              <a:t>are </a:t>
            </a:r>
            <a:r>
              <a:rPr lang="en-US" dirty="0" smtClean="0"/>
              <a:t>abundant</a:t>
            </a:r>
          </a:p>
          <a:p>
            <a:r>
              <a:rPr lang="en-US" dirty="0"/>
              <a:t> If an instance reaches a node and the </a:t>
            </a:r>
            <a:r>
              <a:rPr lang="en-US" dirty="0" smtClean="0"/>
              <a:t>question cannot </a:t>
            </a:r>
            <a:r>
              <a:rPr lang="en-US" dirty="0"/>
              <a:t>be answered because data is lacking, </a:t>
            </a:r>
            <a:r>
              <a:rPr lang="en-US" dirty="0" smtClean="0"/>
              <a:t>ideally </a:t>
            </a:r>
            <a:r>
              <a:rPr lang="en-US" dirty="0"/>
              <a:t>“</a:t>
            </a:r>
            <a:r>
              <a:rPr lang="en-US" dirty="0">
                <a:solidFill>
                  <a:srgbClr val="C00000"/>
                </a:solidFill>
              </a:rPr>
              <a:t>split the instance </a:t>
            </a:r>
            <a:r>
              <a:rPr lang="en-US" dirty="0" smtClean="0">
                <a:solidFill>
                  <a:srgbClr val="C00000"/>
                </a:solidFill>
              </a:rPr>
              <a:t>into pieces</a:t>
            </a:r>
            <a:r>
              <a:rPr lang="en-US" dirty="0"/>
              <a:t>”, and send part of it down each branch in proportion to the number of </a:t>
            </a:r>
            <a:r>
              <a:rPr lang="en-US" dirty="0" smtClean="0"/>
              <a:t>training instances </a:t>
            </a:r>
            <a:r>
              <a:rPr lang="en-US" dirty="0"/>
              <a:t>going down that branch</a:t>
            </a:r>
            <a:r>
              <a:rPr lang="en-US" dirty="0" smtClean="0"/>
              <a:t>.</a:t>
            </a:r>
          </a:p>
          <a:p>
            <a:r>
              <a:rPr lang="en-US" dirty="0"/>
              <a:t> When </a:t>
            </a:r>
            <a:r>
              <a:rPr lang="en-US" dirty="0" smtClean="0"/>
              <a:t>the different </a:t>
            </a:r>
            <a:r>
              <a:rPr lang="en-US" dirty="0"/>
              <a:t>pieces of the instance eventually reach the leaves, the corresponding </a:t>
            </a:r>
            <a:r>
              <a:rPr lang="en-US" dirty="0" smtClean="0"/>
              <a:t>leaf output </a:t>
            </a:r>
            <a:r>
              <a:rPr lang="en-US" dirty="0"/>
              <a:t>values can be </a:t>
            </a:r>
            <a:r>
              <a:rPr lang="en-US" dirty="0" smtClean="0">
                <a:solidFill>
                  <a:srgbClr val="C00000"/>
                </a:solidFill>
              </a:rPr>
              <a:t>averaged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missing values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0074" r="-10074"/>
          <a:stretch>
            <a:fillRect/>
          </a:stretch>
        </p:blipFill>
        <p:spPr>
          <a:xfrm>
            <a:off x="304800" y="1295401"/>
            <a:ext cx="8229600" cy="3886200"/>
          </a:xfrm>
        </p:spPr>
      </p:pic>
      <p:sp>
        <p:nvSpPr>
          <p:cNvPr id="7" name="TextBox 6"/>
          <p:cNvSpPr txBox="1"/>
          <p:nvPr/>
        </p:nvSpPr>
        <p:spPr>
          <a:xfrm>
            <a:off x="609600" y="5334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Missing nationality information. </a:t>
            </a:r>
            <a:r>
              <a:rPr lang="en-US" dirty="0" smtClean="0"/>
              <a:t> The </a:t>
            </a:r>
            <a:r>
              <a:rPr lang="en-US" dirty="0"/>
              <a:t>data point arriving at the top node</a:t>
            </a:r>
          </a:p>
          <a:p>
            <a:r>
              <a:rPr lang="en-US" dirty="0"/>
              <a:t>is sent both to its left and right child nodes with different weights depending on </a:t>
            </a:r>
            <a:r>
              <a:rPr lang="en-US" dirty="0" smtClean="0"/>
              <a:t>the frequency </a:t>
            </a:r>
            <a:r>
              <a:rPr lang="en-US" dirty="0"/>
              <a:t>of “YES” and “NO” answers in the training set.</a:t>
            </a:r>
          </a:p>
        </p:txBody>
      </p:sp>
    </p:spTree>
    <p:extLst>
      <p:ext uri="{BB962C8B-B14F-4D97-AF65-F5344CB8AC3E}">
        <p14:creationId xmlns:p14="http://schemas.microsoft.com/office/powerpoint/2010/main" val="13080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Decision forests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Basic idea: use an </a:t>
            </a:r>
            <a:r>
              <a:rPr lang="en-US" dirty="0" smtClean="0">
                <a:solidFill>
                  <a:srgbClr val="C00000"/>
                </a:solidFill>
              </a:rPr>
              <a:t>ensemble</a:t>
            </a:r>
            <a:r>
              <a:rPr lang="en-US" dirty="0" smtClean="0"/>
              <a:t> of trees to make decisions in a democratic way</a:t>
            </a:r>
          </a:p>
          <a:p>
            <a:pPr marL="0" indent="0" algn="ctr">
              <a:buNone/>
            </a:pPr>
            <a:r>
              <a:rPr lang="en-US" dirty="0" smtClean="0"/>
              <a:t>HOW?</a:t>
            </a:r>
          </a:p>
          <a:p>
            <a:r>
              <a:rPr lang="en-US" dirty="0" smtClean="0"/>
              <a:t>Train different trees on different sets of examples</a:t>
            </a:r>
          </a:p>
          <a:p>
            <a:r>
              <a:rPr lang="en-US" dirty="0" smtClean="0"/>
              <a:t>Allow for </a:t>
            </a:r>
            <a:r>
              <a:rPr lang="en-US" dirty="0" smtClean="0">
                <a:solidFill>
                  <a:srgbClr val="C00000"/>
                </a:solidFill>
              </a:rPr>
              <a:t>randomized</a:t>
            </a:r>
            <a:r>
              <a:rPr lang="en-US" dirty="0" smtClean="0"/>
              <a:t> choices during training</a:t>
            </a:r>
          </a:p>
          <a:p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isolated tree </a:t>
            </a:r>
            <a:r>
              <a:rPr lang="en-US" dirty="0" smtClean="0"/>
              <a:t>will be </a:t>
            </a:r>
            <a:r>
              <a:rPr lang="en-US" dirty="0"/>
              <a:t>rather </a:t>
            </a:r>
            <a:r>
              <a:rPr lang="en-US" dirty="0" smtClean="0"/>
              <a:t>weak, however, </a:t>
            </a: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majority (or weighted average) </a:t>
            </a:r>
            <a:r>
              <a:rPr lang="en-US" dirty="0" smtClean="0">
                <a:solidFill>
                  <a:srgbClr val="C00000"/>
                </a:solidFill>
              </a:rPr>
              <a:t>rule </a:t>
            </a:r>
            <a:r>
              <a:rPr lang="en-US" dirty="0" smtClean="0"/>
              <a:t>will </a:t>
            </a:r>
            <a:r>
              <a:rPr lang="en-US" dirty="0"/>
              <a:t>provide reasonable answers.</a:t>
            </a:r>
          </a:p>
        </p:txBody>
      </p:sp>
    </p:spTree>
    <p:extLst>
      <p:ext uri="{BB962C8B-B14F-4D97-AF65-F5344CB8AC3E}">
        <p14:creationId xmlns:p14="http://schemas.microsoft.com/office/powerpoint/2010/main" val="11544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 Simple </a:t>
            </a:r>
            <a:r>
              <a:rPr lang="en-US" b="1" dirty="0"/>
              <a:t>“if-then” rules </a:t>
            </a:r>
            <a:r>
              <a:rPr lang="en-US" dirty="0"/>
              <a:t>condense nuggets of information in a way which </a:t>
            </a:r>
            <a:r>
              <a:rPr lang="en-US" dirty="0" smtClean="0"/>
              <a:t>can be </a:t>
            </a:r>
            <a:r>
              <a:rPr lang="en-US" dirty="0"/>
              <a:t>understood by human people. </a:t>
            </a:r>
            <a:endParaRPr lang="en-US" dirty="0" smtClean="0"/>
          </a:p>
          <a:p>
            <a:r>
              <a:rPr lang="en-US" dirty="0" smtClean="0"/>
              <a:t>To avoid contradictory </a:t>
            </a:r>
            <a:r>
              <a:rPr lang="en-US" dirty="0"/>
              <a:t>rules </a:t>
            </a:r>
            <a:r>
              <a:rPr lang="en-US" dirty="0" smtClean="0"/>
              <a:t>we  </a:t>
            </a:r>
            <a:r>
              <a:rPr lang="en-US" dirty="0"/>
              <a:t>proceed with a hierarchy of </a:t>
            </a:r>
            <a:r>
              <a:rPr lang="en-US" dirty="0" smtClean="0"/>
              <a:t>questions (</a:t>
            </a:r>
            <a:r>
              <a:rPr lang="en-US" dirty="0"/>
              <a:t>the most informative first) leading to an organized structure of simple </a:t>
            </a:r>
            <a:r>
              <a:rPr lang="en-US" dirty="0" smtClean="0"/>
              <a:t>successive questions </a:t>
            </a:r>
            <a:r>
              <a:rPr lang="en-US" dirty="0"/>
              <a:t>called a </a:t>
            </a:r>
            <a:r>
              <a:rPr lang="en-US" b="1" dirty="0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30884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it-IT" sz="4000" dirty="0" smtClean="0"/>
              <a:t>Chap.6 </a:t>
            </a:r>
            <a:r>
              <a:rPr lang="en-US" sz="4000" dirty="0"/>
              <a:t>Rules, decision trees, </a:t>
            </a:r>
            <a:r>
              <a:rPr lang="en-US" sz="4000" dirty="0" smtClean="0"/>
              <a:t>and forests</a:t>
            </a:r>
            <a:endParaRPr lang="it-IT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93259" y="972234"/>
            <a:ext cx="804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a tree falls in the forest and there’s no one there to hear it, does it make a sound?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600200"/>
            <a:ext cx="7239000" cy="48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Gist2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Trees can be learned in a </a:t>
            </a:r>
            <a:r>
              <a:rPr lang="en-US" b="1" dirty="0"/>
              <a:t>greedy</a:t>
            </a:r>
            <a:r>
              <a:rPr lang="en-US" dirty="0"/>
              <a:t> and </a:t>
            </a:r>
            <a:r>
              <a:rPr lang="en-US" b="1" dirty="0"/>
              <a:t>recursive</a:t>
            </a:r>
            <a:r>
              <a:rPr lang="en-US" dirty="0"/>
              <a:t> manner, starting </a:t>
            </a:r>
            <a:r>
              <a:rPr lang="en-US" dirty="0" smtClean="0"/>
              <a:t>from the </a:t>
            </a:r>
            <a:r>
              <a:rPr lang="en-US" dirty="0"/>
              <a:t>complete set of examples, picking a test to split it into two </a:t>
            </a:r>
            <a:r>
              <a:rPr lang="en-US" dirty="0" smtClean="0"/>
              <a:t>subsets which </a:t>
            </a:r>
            <a:r>
              <a:rPr lang="en-US" dirty="0"/>
              <a:t>are as pure as </a:t>
            </a:r>
            <a:r>
              <a:rPr lang="en-US" dirty="0" smtClean="0"/>
              <a:t>possible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recursive process terminates when the remaining subsets </a:t>
            </a:r>
            <a:r>
              <a:rPr lang="en-US" dirty="0" smtClean="0"/>
              <a:t>are sufficiently pure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Gist3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abundance of memory and computing power permits training </a:t>
            </a:r>
            <a:r>
              <a:rPr lang="en-US" dirty="0" smtClean="0"/>
              <a:t>very large </a:t>
            </a:r>
            <a:r>
              <a:rPr lang="en-US" dirty="0"/>
              <a:t>numbers of different trees. They can be fruitfully used as </a:t>
            </a:r>
            <a:r>
              <a:rPr lang="en-US" b="1" dirty="0" smtClean="0"/>
              <a:t>decision forests  </a:t>
            </a:r>
            <a:r>
              <a:rPr lang="en-US" dirty="0"/>
              <a:t>by collecting all outputs and averaging (regression) or voting (classification).</a:t>
            </a:r>
          </a:p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are fast and efficient thanks to their parallelism and </a:t>
            </a:r>
            <a:r>
              <a:rPr lang="en-US" dirty="0" smtClean="0"/>
              <a:t>reduced set </a:t>
            </a:r>
            <a:r>
              <a:rPr lang="en-US" dirty="0"/>
              <a:t>of tests per data point.</a:t>
            </a:r>
          </a:p>
        </p:txBody>
      </p:sp>
    </p:spTree>
    <p:extLst>
      <p:ext uri="{BB962C8B-B14F-4D97-AF65-F5344CB8AC3E}">
        <p14:creationId xmlns:p14="http://schemas.microsoft.com/office/powerpoint/2010/main" val="2397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Rules are a way to condense nuggets of knowledge in a way amenable </a:t>
            </a:r>
            <a:r>
              <a:rPr lang="en-US" dirty="0" smtClean="0"/>
              <a:t>to human understanding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“customer is wealthy”  </a:t>
            </a:r>
            <a:r>
              <a:rPr lang="en-US" sz="2400" dirty="0" smtClean="0"/>
              <a:t>                           “</a:t>
            </a:r>
            <a:r>
              <a:rPr lang="en-US" sz="2400" dirty="0"/>
              <a:t>he will buy my product.</a:t>
            </a:r>
            <a:r>
              <a:rPr lang="en-US" sz="2400" dirty="0" smtClean="0"/>
              <a:t>”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/>
              <a:t>body temperature &gt;</a:t>
            </a:r>
            <a:r>
              <a:rPr lang="en-US" sz="2400" dirty="0" smtClean="0"/>
              <a:t> </a:t>
            </a:r>
            <a:r>
              <a:rPr lang="en-US" sz="2400" dirty="0"/>
              <a:t>37 degrees Celsius”  </a:t>
            </a:r>
            <a:r>
              <a:rPr lang="en-US" sz="2400" dirty="0" smtClean="0"/>
              <a:t>          </a:t>
            </a:r>
            <a:r>
              <a:rPr lang="en-US" sz="2400" dirty="0"/>
              <a:t>“patient is sick.”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0" y="3962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38800" y="4876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Non-contradictory sets of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If the </a:t>
            </a:r>
            <a:r>
              <a:rPr lang="en-US" dirty="0"/>
              <a:t>set of </a:t>
            </a:r>
            <a:r>
              <a:rPr lang="en-US" dirty="0" smtClean="0"/>
              <a:t>rules gets large, complexities </a:t>
            </a:r>
            <a:r>
              <a:rPr lang="en-US" dirty="0"/>
              <a:t>can appear, like rules leading </a:t>
            </a:r>
            <a:r>
              <a:rPr lang="en-US" dirty="0" smtClean="0"/>
              <a:t>to  contradictory classifications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Automated ways </a:t>
            </a:r>
            <a:r>
              <a:rPr lang="en-US" dirty="0" smtClean="0"/>
              <a:t>to extract </a:t>
            </a:r>
            <a:r>
              <a:rPr lang="en-US" dirty="0"/>
              <a:t>non-contradictory rules from data are precious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55306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2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generation of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breaking </a:t>
            </a:r>
            <a:r>
              <a:rPr lang="en-US" dirty="0" smtClean="0"/>
              <a:t>rules into </a:t>
            </a: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chain</a:t>
            </a:r>
            <a:r>
              <a:rPr lang="en-US" dirty="0"/>
              <a:t> of simple </a:t>
            </a:r>
            <a:r>
              <a:rPr lang="en-US" dirty="0" smtClean="0"/>
              <a:t>questions is key</a:t>
            </a:r>
          </a:p>
          <a:p>
            <a:r>
              <a:rPr lang="en-US" dirty="0"/>
              <a:t> the </a:t>
            </a:r>
            <a:r>
              <a:rPr lang="en-US" dirty="0">
                <a:solidFill>
                  <a:srgbClr val="C00000"/>
                </a:solidFill>
              </a:rPr>
              <a:t>most </a:t>
            </a:r>
            <a:r>
              <a:rPr lang="en-US" dirty="0" smtClean="0">
                <a:solidFill>
                  <a:srgbClr val="C00000"/>
                </a:solidFill>
              </a:rPr>
              <a:t>informative questions </a:t>
            </a:r>
            <a:r>
              <a:rPr lang="en-US" dirty="0"/>
              <a:t>are better placed at the beginning of the sequence, leading to a </a:t>
            </a:r>
            <a:r>
              <a:rPr lang="en-US" dirty="0" smtClean="0"/>
              <a:t>hierarchy of questions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decision </a:t>
            </a:r>
            <a:r>
              <a:rPr lang="en-US" dirty="0" smtClean="0">
                <a:solidFill>
                  <a:srgbClr val="C00000"/>
                </a:solidFill>
              </a:rPr>
              <a:t>trees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/>
              <a:t>organized </a:t>
            </a:r>
            <a:r>
              <a:rPr lang="en-US" dirty="0" smtClean="0">
                <a:solidFill>
                  <a:srgbClr val="C00000"/>
                </a:solidFill>
              </a:rPr>
              <a:t>hierarchical</a:t>
            </a:r>
            <a:r>
              <a:rPr lang="en-US" dirty="0" smtClean="0"/>
              <a:t> arrangement </a:t>
            </a:r>
            <a:r>
              <a:rPr lang="en-US" dirty="0"/>
              <a:t>of decision rules, without contradictions</a:t>
            </a:r>
          </a:p>
        </p:txBody>
      </p:sp>
    </p:spTree>
    <p:extLst>
      <p:ext uri="{BB962C8B-B14F-4D97-AF65-F5344CB8AC3E}">
        <p14:creationId xmlns:p14="http://schemas.microsoft.com/office/powerpoint/2010/main" val="35714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 A decision tree is a set of questions organized in a hierarchical manner and </a:t>
            </a:r>
            <a:r>
              <a:rPr lang="en-US" dirty="0" smtClean="0"/>
              <a:t>represented graphically </a:t>
            </a:r>
            <a:r>
              <a:rPr lang="en-US" dirty="0"/>
              <a:t>as a </a:t>
            </a:r>
            <a:r>
              <a:rPr lang="en-US" dirty="0" smtClean="0"/>
              <a:t>tree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2743200"/>
            <a:ext cx="9144000" cy="37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 For </a:t>
            </a:r>
            <a:r>
              <a:rPr lang="en-US" dirty="0" smtClean="0"/>
              <a:t>an input </a:t>
            </a:r>
            <a:r>
              <a:rPr lang="en-US" dirty="0"/>
              <a:t>object, a decision tree estimates </a:t>
            </a:r>
            <a:r>
              <a:rPr lang="en-US" dirty="0" smtClean="0"/>
              <a:t>an unknown </a:t>
            </a:r>
            <a:r>
              <a:rPr lang="en-US" dirty="0"/>
              <a:t>property </a:t>
            </a:r>
            <a:r>
              <a:rPr lang="en-US" dirty="0" smtClean="0"/>
              <a:t>by </a:t>
            </a:r>
            <a:r>
              <a:rPr lang="en-US" dirty="0"/>
              <a:t>asking successive questions about its </a:t>
            </a:r>
            <a:r>
              <a:rPr lang="en-US" dirty="0" smtClean="0"/>
              <a:t>known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3276600"/>
            <a:ext cx="6629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Basic idea: ask the </a:t>
            </a:r>
            <a:r>
              <a:rPr lang="en-US" dirty="0" smtClean="0">
                <a:solidFill>
                  <a:srgbClr val="C00000"/>
                </a:solidFill>
              </a:rPr>
              <a:t>most informative questions first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Recursively</a:t>
            </a:r>
            <a:r>
              <a:rPr lang="en-US" dirty="0" smtClean="0"/>
              <a:t> construct a </a:t>
            </a:r>
            <a:r>
              <a:rPr lang="en-US" dirty="0" smtClean="0">
                <a:solidFill>
                  <a:srgbClr val="C00000"/>
                </a:solidFill>
              </a:rPr>
              <a:t>hierarchy</a:t>
            </a:r>
            <a:r>
              <a:rPr lang="en-US" dirty="0" smtClean="0"/>
              <a:t> of questions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each step, choose the question that leads to the </a:t>
            </a:r>
            <a:r>
              <a:rPr lang="en-US" dirty="0" smtClean="0">
                <a:solidFill>
                  <a:srgbClr val="C00000"/>
                </a:solidFill>
              </a:rPr>
              <a:t>purest</a:t>
            </a:r>
            <a:r>
              <a:rPr lang="en-US" dirty="0" smtClean="0"/>
              <a:t> subsets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81350"/>
            <a:ext cx="7924800" cy="22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decision trees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Recursive </a:t>
            </a:r>
            <a:r>
              <a:rPr lang="en-US" dirty="0">
                <a:solidFill>
                  <a:srgbClr val="C00000"/>
                </a:solidFill>
              </a:rPr>
              <a:t>step </a:t>
            </a:r>
            <a:r>
              <a:rPr lang="en-US" dirty="0"/>
              <a:t>in tree building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the initial purification by question2 </a:t>
            </a:r>
            <a:r>
              <a:rPr lang="en-US" dirty="0" smtClean="0"/>
              <a:t>,the </a:t>
            </a:r>
            <a:r>
              <a:rPr lang="en-US" dirty="0"/>
              <a:t>same method is applied on the </a:t>
            </a:r>
            <a:r>
              <a:rPr lang="en-US" i="1" dirty="0"/>
              <a:t>left</a:t>
            </a:r>
            <a:r>
              <a:rPr lang="en-US" dirty="0"/>
              <a:t> and </a:t>
            </a:r>
            <a:r>
              <a:rPr lang="en-US" i="1" dirty="0"/>
              <a:t>right</a:t>
            </a:r>
            <a:r>
              <a:rPr lang="en-US" dirty="0"/>
              <a:t> example </a:t>
            </a:r>
            <a:r>
              <a:rPr lang="en-US" dirty="0" smtClean="0"/>
              <a:t>subsets.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Question3  </a:t>
            </a:r>
            <a:r>
              <a:rPr lang="en-US" dirty="0"/>
              <a:t>is sufficient to completely </a:t>
            </a:r>
            <a:r>
              <a:rPr lang="en-US" dirty="0">
                <a:solidFill>
                  <a:srgbClr val="C00000"/>
                </a:solidFill>
              </a:rPr>
              <a:t>purify </a:t>
            </a:r>
            <a:r>
              <a:rPr lang="en-US" dirty="0"/>
              <a:t>the subsets.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additional recursive </a:t>
            </a:r>
            <a:r>
              <a:rPr lang="en-US" dirty="0" smtClean="0"/>
              <a:t>call is </a:t>
            </a:r>
            <a:r>
              <a:rPr lang="en-US" dirty="0"/>
              <a:t>executed on the pure subsets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67" y="1676400"/>
            <a:ext cx="36703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1014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Chap.6 Rules, decision trees, and forests</vt:lpstr>
      <vt:lpstr>Rules</vt:lpstr>
      <vt:lpstr>Non-contradictory sets of rules</vt:lpstr>
      <vt:lpstr>Automated generation of rules</vt:lpstr>
      <vt:lpstr>Decision trees</vt:lpstr>
      <vt:lpstr>Decision trees</vt:lpstr>
      <vt:lpstr>Building decision trees</vt:lpstr>
      <vt:lpstr>Building decision trees</vt:lpstr>
      <vt:lpstr>How do we measure purity?</vt:lpstr>
      <vt:lpstr>Shannon Entropy</vt:lpstr>
      <vt:lpstr>Shannon entropy</vt:lpstr>
      <vt:lpstr>Information Gain</vt:lpstr>
      <vt:lpstr>Gini impurity</vt:lpstr>
      <vt:lpstr>How to pose questions?</vt:lpstr>
      <vt:lpstr>Dealing with missing values</vt:lpstr>
      <vt:lpstr>Dealing with missing values</vt:lpstr>
      <vt:lpstr>Decision forests</vt:lpstr>
      <vt:lpstr>Gist</vt:lpstr>
      <vt:lpstr>Gist2 </vt:lpstr>
      <vt:lpstr>Gist3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</dc:creator>
  <cp:lastModifiedBy>Lion</cp:lastModifiedBy>
  <cp:revision>51</cp:revision>
  <dcterms:created xsi:type="dcterms:W3CDTF">2006-08-16T00:00:00Z</dcterms:created>
  <dcterms:modified xsi:type="dcterms:W3CDTF">2015-10-06T12:38:09Z</dcterms:modified>
</cp:coreProperties>
</file>