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C2AA3-518B-4D15-833E-3342027AA217}" type="datetimeFigureOut">
              <a:rPr lang="it-IT" smtClean="0"/>
              <a:t>06/10/2015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F35CE-FF4B-4A5F-8608-58769AC77BD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262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" y="6384925"/>
            <a:ext cx="8610600" cy="396875"/>
          </a:xfrm>
        </p:spPr>
        <p:txBody>
          <a:bodyPr/>
          <a:lstStyle/>
          <a:p>
            <a:r>
              <a:rPr lang="en-US" dirty="0" smtClean="0"/>
              <a:t>http://intelligent-optimization.org/LIONbook/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24600"/>
            <a:ext cx="304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76200" y="6376100"/>
            <a:ext cx="8610600" cy="396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http://intelligent-optimization.org/LIONbook/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029200" y="2133600"/>
            <a:ext cx="3886200" cy="3058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cap="small" dirty="0" smtClean="0"/>
              <a:t>Roberto </a:t>
            </a:r>
            <a:r>
              <a:rPr lang="en-US" sz="1800" cap="small" dirty="0" err="1" smtClean="0"/>
              <a:t>Battiti</a:t>
            </a:r>
            <a:r>
              <a:rPr lang="en-US" sz="1800" cap="small" dirty="0" smtClean="0"/>
              <a:t>, Mauro </a:t>
            </a:r>
            <a:r>
              <a:rPr lang="en-US" sz="1800" cap="small" dirty="0" err="1" smtClean="0"/>
              <a:t>Brunato</a:t>
            </a:r>
            <a:r>
              <a:rPr lang="en-US" sz="1800" cap="small" dirty="0" smtClean="0"/>
              <a:t>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The LION Way: Machine Learning </a:t>
            </a:r>
            <a:r>
              <a:rPr lang="en-US" sz="1800" dirty="0" smtClean="0"/>
              <a:t>plus</a:t>
            </a:r>
            <a:r>
              <a:rPr lang="en-US" sz="1800" i="1" dirty="0" smtClean="0"/>
              <a:t> Intelligent Optimization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r>
              <a:rPr lang="en-US" sz="1800" dirty="0" err="1" smtClean="0"/>
              <a:t>LIONlab</a:t>
            </a:r>
            <a:r>
              <a:rPr lang="en-US" sz="1800" dirty="0" smtClean="0"/>
              <a:t>, University of Trento, Italy, </a:t>
            </a:r>
          </a:p>
          <a:p>
            <a:r>
              <a:rPr lang="en-US" sz="1800" dirty="0" smtClean="0"/>
              <a:t>Apr 2015</a:t>
            </a:r>
          </a:p>
          <a:p>
            <a:endParaRPr lang="en-US" sz="1800" dirty="0" smtClean="0"/>
          </a:p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http://intelligent-optimization.org/LIONbook</a:t>
            </a:r>
            <a:b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it-IT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5105400" y="5029200"/>
            <a:ext cx="407983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© Roberto </a:t>
            </a:r>
            <a:r>
              <a:rPr lang="en-US" sz="1400" dirty="0" err="1">
                <a:solidFill>
                  <a:schemeClr val="tx1">
                    <a:tint val="75000"/>
                  </a:schemeClr>
                </a:solidFill>
              </a:rPr>
              <a:t>Battiti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 and Mauro </a:t>
            </a:r>
            <a:r>
              <a:rPr lang="en-US" sz="1400" dirty="0" err="1">
                <a:solidFill>
                  <a:schemeClr val="tx1">
                    <a:tint val="75000"/>
                  </a:schemeClr>
                </a:solidFill>
              </a:rPr>
              <a:t>Brunato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 , 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2015, </a:t>
            </a:r>
          </a:p>
          <a:p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all 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rights reserved. </a:t>
            </a:r>
            <a:endParaRPr lang="en-US" sz="1400" dirty="0" smtClean="0">
              <a:solidFill>
                <a:schemeClr val="tx1">
                  <a:tint val="75000"/>
                </a:schemeClr>
              </a:solidFill>
            </a:endParaRPr>
          </a:p>
          <a:p>
            <a:endParaRPr lang="en-US" sz="1400" dirty="0" smtClean="0">
              <a:solidFill>
                <a:schemeClr val="tx1">
                  <a:tint val="75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Slides can </a:t>
            </a:r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be used and modified for classroom 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usage,</a:t>
            </a:r>
          </a:p>
          <a:p>
            <a:r>
              <a:rPr lang="en-US" sz="1400" dirty="0">
                <a:solidFill>
                  <a:schemeClr val="tx1">
                    <a:tint val="75000"/>
                  </a:schemeClr>
                </a:solidFill>
              </a:rPr>
              <a:t>p</a:t>
            </a:r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rovided that the attribution (link to book website)</a:t>
            </a:r>
          </a:p>
          <a:p>
            <a:r>
              <a:rPr lang="en-US" sz="1400" dirty="0" smtClean="0">
                <a:solidFill>
                  <a:schemeClr val="tx1">
                    <a:tint val="75000"/>
                  </a:schemeClr>
                </a:solidFill>
              </a:rPr>
              <a:t>is kept.</a:t>
            </a:r>
            <a:endParaRPr lang="en-US" sz="14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" name="Picture 2" descr="LION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9" y="609600"/>
            <a:ext cx="4628691" cy="411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24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it-IT" dirty="0" smtClean="0"/>
              <a:t>Counter-example: XOR function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i="1" dirty="0" smtClean="0"/>
              <a:t>Cannot</a:t>
            </a:r>
            <a:r>
              <a:rPr lang="it-IT" dirty="0" smtClean="0"/>
              <a:t> separate points with a line in two dim.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But points </a:t>
            </a:r>
            <a:r>
              <a:rPr lang="it-IT" i="1" dirty="0" smtClean="0"/>
              <a:t>can</a:t>
            </a:r>
            <a:r>
              <a:rPr lang="it-IT" dirty="0" smtClean="0"/>
              <a:t> be separated by a plane after mapping them into 3D</a:t>
            </a:r>
            <a:endParaRPr lang="it-I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689610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04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t-IT" dirty="0" smtClean="0"/>
              <a:t>Biological motivations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603774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/>
              <a:t>Neurons and synapses in the human brain</a:t>
            </a:r>
            <a:endParaRPr lang="it-IT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4770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46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it-IT" dirty="0" smtClean="0"/>
              <a:t>Abstract model: the perceptron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O</a:t>
            </a:r>
            <a:r>
              <a:rPr lang="en-US" dirty="0" smtClean="0"/>
              <a:t>utput </a:t>
            </a:r>
            <a:r>
              <a:rPr lang="en-US" dirty="0"/>
              <a:t>is </a:t>
            </a:r>
            <a:r>
              <a:rPr lang="en-US" dirty="0" smtClean="0"/>
              <a:t>a </a:t>
            </a:r>
            <a:r>
              <a:rPr lang="en-US" dirty="0"/>
              <a:t>weighted sum of the </a:t>
            </a:r>
            <a:r>
              <a:rPr lang="en-US" dirty="0" smtClean="0"/>
              <a:t>inputs passed </a:t>
            </a:r>
            <a:r>
              <a:rPr lang="en-US" dirty="0"/>
              <a:t>through a final threshold function.</a:t>
            </a: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73" y="1447799"/>
            <a:ext cx="7412327" cy="369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46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/>
              <a:t>Why are linear models </a:t>
            </a:r>
            <a:r>
              <a:rPr lang="en-US" dirty="0" smtClean="0"/>
              <a:t>successful</a:t>
            </a:r>
            <a:r>
              <a:rPr lang="en-US" dirty="0"/>
              <a:t>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smoothness </a:t>
            </a:r>
            <a:r>
              <a:rPr lang="en-US" dirty="0" smtClean="0"/>
              <a:t>underlying many physical phenomena</a:t>
            </a:r>
          </a:p>
          <a:p>
            <a:r>
              <a:rPr lang="en-US" dirty="0"/>
              <a:t>every smooth (differentiable) function can be </a:t>
            </a:r>
            <a:r>
              <a:rPr lang="en-US" dirty="0" smtClean="0"/>
              <a:t>approximated around </a:t>
            </a:r>
            <a:r>
              <a:rPr lang="en-US" dirty="0"/>
              <a:t>an operating point x</a:t>
            </a:r>
            <a:r>
              <a:rPr lang="en-US" sz="2000" dirty="0"/>
              <a:t>c</a:t>
            </a:r>
            <a:r>
              <a:rPr lang="en-US" dirty="0"/>
              <a:t> with its </a:t>
            </a:r>
            <a:r>
              <a:rPr lang="en-US" dirty="0">
                <a:solidFill>
                  <a:srgbClr val="C00000"/>
                </a:solidFill>
              </a:rPr>
              <a:t>Taylor series approximation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495800"/>
            <a:ext cx="655582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9800" y="4495800"/>
            <a:ext cx="3276600" cy="762000"/>
          </a:xfrm>
          <a:prstGeom prst="rect">
            <a:avLst/>
          </a:prstGeom>
          <a:solidFill>
            <a:srgbClr val="FFC0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3657600" y="5372247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/>
              <a:t>Linear part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43163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are linear models popular and successful?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3352800"/>
            <a:ext cx="3733800" cy="220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 smtClean="0"/>
              <a:t>Example:</a:t>
            </a:r>
          </a:p>
          <a:p>
            <a:pPr marL="0" indent="0">
              <a:buNone/>
            </a:pPr>
            <a:endParaRPr lang="it-IT" sz="2000" dirty="0"/>
          </a:p>
          <a:p>
            <a:pPr marL="0" indent="0">
              <a:buNone/>
            </a:pPr>
            <a:r>
              <a:rPr lang="it-IT" sz="2000" dirty="0" smtClean="0"/>
              <a:t>The stature-for-</a:t>
            </a:r>
            <a:r>
              <a:rPr lang="en-US" sz="2000" dirty="0" smtClean="0"/>
              <a:t>age </a:t>
            </a:r>
            <a:r>
              <a:rPr lang="en-US" sz="2000" dirty="0"/>
              <a:t>curve can be approximated well by a tangent line (red) from 2 to about 15 years.</a:t>
            </a:r>
            <a:endParaRPr lang="it-IT" sz="20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46" y="1600200"/>
            <a:ext cx="4020058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43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Minimizing the sum of squared errors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zero measurement errors </a:t>
            </a:r>
            <a:r>
              <a:rPr lang="en-US" dirty="0"/>
              <a:t>and </a:t>
            </a:r>
            <a:r>
              <a:rPr lang="en-US" dirty="0" smtClean="0"/>
              <a:t>a perfect linear model: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set </a:t>
            </a:r>
            <a:r>
              <a:rPr lang="en-US" dirty="0"/>
              <a:t>of linear equations </a:t>
            </a:r>
            <a:r>
              <a:rPr lang="en-US" b="1" dirty="0" err="1"/>
              <a:t>w</a:t>
            </a:r>
            <a:r>
              <a:rPr lang="en-US" baseline="30000" dirty="0" err="1"/>
              <a:t>T</a:t>
            </a:r>
            <a:r>
              <a:rPr lang="en-US" dirty="0"/>
              <a:t> </a:t>
            </a:r>
            <a:r>
              <a:rPr lang="en-US" b="1" dirty="0" smtClean="0"/>
              <a:t>x</a:t>
            </a:r>
            <a:r>
              <a:rPr lang="en-US" sz="2400" dirty="0" smtClean="0"/>
              <a:t>i</a:t>
            </a:r>
            <a:r>
              <a:rPr lang="en-US" dirty="0" smtClean="0"/>
              <a:t>= </a:t>
            </a:r>
            <a:r>
              <a:rPr lang="en-US" dirty="0" err="1" smtClean="0"/>
              <a:t>y</a:t>
            </a:r>
            <a:r>
              <a:rPr lang="en-US" sz="2400" dirty="0" err="1" smtClean="0"/>
              <a:t>i</a:t>
            </a:r>
            <a:r>
              <a:rPr lang="en-US" dirty="0"/>
              <a:t>  </a:t>
            </a:r>
            <a:r>
              <a:rPr lang="en-US" dirty="0" smtClean="0"/>
              <a:t>one </a:t>
            </a:r>
            <a:r>
              <a:rPr lang="en-US" dirty="0"/>
              <a:t>for </a:t>
            </a:r>
            <a:r>
              <a:rPr lang="en-US" dirty="0" smtClean="0"/>
              <a:t>each example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in real-world cases, reaching zero for the </a:t>
            </a:r>
            <a:r>
              <a:rPr lang="en-US" dirty="0" err="1"/>
              <a:t>ModelError</a:t>
            </a:r>
            <a:r>
              <a:rPr lang="en-US" dirty="0"/>
              <a:t> is </a:t>
            </a:r>
            <a:r>
              <a:rPr lang="en-US" dirty="0" smtClean="0"/>
              <a:t>impossible, </a:t>
            </a:r>
            <a:r>
              <a:rPr lang="en-US" dirty="0"/>
              <a:t>and </a:t>
            </a:r>
            <a:r>
              <a:rPr lang="en-US" i="1" dirty="0"/>
              <a:t>the number of data points can </a:t>
            </a:r>
            <a:r>
              <a:rPr lang="en-US" i="1" dirty="0" smtClean="0"/>
              <a:t>be </a:t>
            </a:r>
            <a:r>
              <a:rPr lang="en-US" i="1" dirty="0"/>
              <a:t>much larger than the </a:t>
            </a:r>
            <a:r>
              <a:rPr lang="en-US" i="1" dirty="0" smtClean="0"/>
              <a:t>number of </a:t>
            </a:r>
            <a:r>
              <a:rPr lang="en-US" i="1" dirty="0"/>
              <a:t>parameters</a:t>
            </a:r>
            <a:r>
              <a:rPr lang="en-US" dirty="0"/>
              <a:t> d.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urthermore, the </a:t>
            </a:r>
            <a:r>
              <a:rPr lang="en-US" dirty="0"/>
              <a:t>goal of learning is </a:t>
            </a:r>
            <a:r>
              <a:rPr lang="en-US" i="1" dirty="0" smtClean="0"/>
              <a:t>generalization</a:t>
            </a:r>
          </a:p>
          <a:p>
            <a:pPr marL="0" indent="0">
              <a:buNone/>
            </a:pPr>
            <a:r>
              <a:rPr lang="en-US" dirty="0" smtClean="0"/>
              <a:t>(and requiring zero error can cause “overtraining”)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606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Minimizing the sum of squared errors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Error is quadratic in parameters </a:t>
            </a:r>
            <a:r>
              <a:rPr lang="en-US" b="1" dirty="0" smtClean="0"/>
              <a:t>w</a:t>
            </a:r>
          </a:p>
          <a:p>
            <a:endParaRPr lang="en-US" b="1" i="1" dirty="0"/>
          </a:p>
          <a:p>
            <a:endParaRPr lang="en-US" dirty="0" smtClean="0"/>
          </a:p>
          <a:p>
            <a:r>
              <a:rPr lang="en-US" dirty="0" smtClean="0"/>
              <a:t>Find minimum: </a:t>
            </a:r>
          </a:p>
          <a:p>
            <a:pPr lvl="1"/>
            <a:r>
              <a:rPr lang="en-US" dirty="0" smtClean="0"/>
              <a:t>take partial derivatives </a:t>
            </a:r>
          </a:p>
          <a:p>
            <a:pPr lvl="1"/>
            <a:r>
              <a:rPr lang="en-US" dirty="0" smtClean="0"/>
              <a:t>equate them to 0 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Obtain linear equations, typically </a:t>
            </a:r>
            <a:r>
              <a:rPr lang="en-US" i="1" dirty="0" smtClean="0">
                <a:sym typeface="Wingdings" panose="05000000000000000000" pitchFamily="2" charset="2"/>
              </a:rPr>
              <a:t>more</a:t>
            </a:r>
            <a:r>
              <a:rPr lang="en-US" dirty="0" smtClean="0">
                <a:sym typeface="Wingdings" panose="05000000000000000000" pitchFamily="2" charset="2"/>
              </a:rPr>
              <a:t> equations than examples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52720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18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Minimizing the sum of squared errors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18160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From inverse to </a:t>
            </a:r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pseudo-inverse</a:t>
            </a:r>
            <a:r>
              <a:rPr lang="en-US" dirty="0" smtClean="0">
                <a:sym typeface="Wingdings" panose="05000000000000000000" pitchFamily="2" charset="2"/>
              </a:rPr>
              <a:t>, solution is: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where </a:t>
            </a:r>
            <a:r>
              <a:rPr lang="en-US" dirty="0">
                <a:sym typeface="Wingdings" panose="05000000000000000000" pitchFamily="2" charset="2"/>
              </a:rPr>
              <a:t>y = (y</a:t>
            </a:r>
            <a:r>
              <a:rPr lang="en-US" sz="2400" dirty="0">
                <a:sym typeface="Wingdings" panose="05000000000000000000" pitchFamily="2" charset="2"/>
              </a:rPr>
              <a:t>1</a:t>
            </a:r>
            <a:r>
              <a:rPr lang="en-US" dirty="0">
                <a:sym typeface="Wingdings" panose="05000000000000000000" pitchFamily="2" charset="2"/>
              </a:rPr>
              <a:t>; </a:t>
            </a:r>
            <a:r>
              <a:rPr lang="en-US" dirty="0" smtClean="0">
                <a:sym typeface="Wingdings" panose="05000000000000000000" pitchFamily="2" charset="2"/>
              </a:rPr>
              <a:t>…; </a:t>
            </a:r>
            <a:r>
              <a:rPr lang="en-US" dirty="0" err="1" smtClean="0">
                <a:sym typeface="Wingdings" panose="05000000000000000000" pitchFamily="2" charset="2"/>
              </a:rPr>
              <a:t>y</a:t>
            </a:r>
            <a:r>
              <a:rPr lang="en-US" sz="2400" dirty="0" err="1" smtClean="0">
                <a:sym typeface="Wingdings" panose="05000000000000000000" pitchFamily="2" charset="2"/>
              </a:rPr>
              <a:t>L</a:t>
            </a:r>
            <a:r>
              <a:rPr lang="en-US" dirty="0" smtClean="0">
                <a:sym typeface="Wingdings" panose="05000000000000000000" pitchFamily="2" charset="2"/>
              </a:rPr>
              <a:t>) </a:t>
            </a:r>
            <a:r>
              <a:rPr lang="en-US" dirty="0">
                <a:sym typeface="Wingdings" panose="05000000000000000000" pitchFamily="2" charset="2"/>
              </a:rPr>
              <a:t>and </a:t>
            </a:r>
            <a:r>
              <a:rPr lang="en-US" b="1" dirty="0">
                <a:sym typeface="Wingdings" panose="05000000000000000000" pitchFamily="2" charset="2"/>
              </a:rPr>
              <a:t>X</a:t>
            </a:r>
            <a:r>
              <a:rPr lang="en-US" dirty="0">
                <a:sym typeface="Wingdings" panose="05000000000000000000" pitchFamily="2" charset="2"/>
              </a:rPr>
              <a:t> is the matrix whose rows are the </a:t>
            </a:r>
            <a:r>
              <a:rPr lang="en-US" b="1" dirty="0">
                <a:sym typeface="Wingdings" panose="05000000000000000000" pitchFamily="2" charset="2"/>
              </a:rPr>
              <a:t>x</a:t>
            </a:r>
            <a:r>
              <a:rPr lang="en-US" sz="2400" dirty="0">
                <a:sym typeface="Wingdings" panose="05000000000000000000" pitchFamily="2" charset="2"/>
              </a:rPr>
              <a:t>i</a:t>
            </a:r>
            <a:r>
              <a:rPr lang="en-US" dirty="0">
                <a:sym typeface="Wingdings" panose="05000000000000000000" pitchFamily="2" charset="2"/>
              </a:rPr>
              <a:t> vectors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r>
              <a:rPr lang="en-US" dirty="0">
                <a:sym typeface="Wingdings" panose="05000000000000000000" pitchFamily="2" charset="2"/>
              </a:rPr>
              <a:t>least-square and </a:t>
            </a:r>
            <a:r>
              <a:rPr lang="en-US" dirty="0" smtClean="0">
                <a:sym typeface="Wingdings" panose="05000000000000000000" pitchFamily="2" charset="2"/>
              </a:rPr>
              <a:t>pseudo-inverse are </a:t>
            </a:r>
            <a:r>
              <a:rPr lang="en-US" dirty="0">
                <a:sym typeface="Wingdings" panose="05000000000000000000" pitchFamily="2" charset="2"/>
              </a:rPr>
              <a:t>among the most popular </a:t>
            </a:r>
            <a:r>
              <a:rPr lang="en-US" dirty="0" smtClean="0">
                <a:sym typeface="Wingdings" panose="05000000000000000000" pitchFamily="2" charset="2"/>
              </a:rPr>
              <a:t>tools</a:t>
            </a:r>
          </a:p>
          <a:p>
            <a:r>
              <a:rPr lang="en-US" dirty="0">
                <a:sym typeface="Wingdings" panose="05000000000000000000" pitchFamily="2" charset="2"/>
              </a:rPr>
              <a:t>a</a:t>
            </a:r>
            <a:r>
              <a:rPr lang="en-US" dirty="0" smtClean="0">
                <a:sym typeface="Wingdings" panose="05000000000000000000" pitchFamily="2" charset="2"/>
              </a:rPr>
              <a:t>lternative is gradient descent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8" y="1905000"/>
            <a:ext cx="394854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52800" y="1905000"/>
            <a:ext cx="2209800" cy="1143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56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it-IT" dirty="0" smtClean="0"/>
              <a:t>An analogy in Physics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648200"/>
            <a:ext cx="8229600" cy="152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Spring analogy </a:t>
            </a:r>
            <a:r>
              <a:rPr lang="en-US" sz="2000" dirty="0"/>
              <a:t>for least squares fits.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Springs</a:t>
            </a:r>
            <a:r>
              <a:rPr lang="en-US" sz="2000" dirty="0" smtClean="0"/>
              <a:t> connect a rigid bar to the experimental points.</a:t>
            </a:r>
          </a:p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best </a:t>
            </a:r>
            <a:r>
              <a:rPr lang="en-US" sz="2000" dirty="0" smtClean="0"/>
              <a:t>fit is </a:t>
            </a:r>
            <a:r>
              <a:rPr lang="en-US" sz="2000" dirty="0"/>
              <a:t>the line </a:t>
            </a:r>
            <a:r>
              <a:rPr lang="en-US" sz="2000" dirty="0" smtClean="0"/>
              <a:t>that </a:t>
            </a:r>
            <a:r>
              <a:rPr lang="en-US" sz="2000" b="1" dirty="0" smtClean="0"/>
              <a:t>minimizes the overall potential energy of the system </a:t>
            </a:r>
            <a:r>
              <a:rPr lang="en-US" sz="2000" dirty="0" smtClean="0"/>
              <a:t>(</a:t>
            </a:r>
            <a:r>
              <a:rPr lang="en-US" sz="2000" dirty="0"/>
              <a:t>proportional to </a:t>
            </a:r>
            <a:r>
              <a:rPr lang="en-US" sz="2000" dirty="0" err="1" smtClean="0"/>
              <a:t>thesum</a:t>
            </a:r>
            <a:r>
              <a:rPr lang="en-US" sz="2000" dirty="0" smtClean="0"/>
              <a:t> </a:t>
            </a:r>
            <a:r>
              <a:rPr lang="en-US" sz="2000" dirty="0"/>
              <a:t>of the squares of the spring length).</a:t>
            </a:r>
            <a:endParaRPr lang="it-IT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97" y="762000"/>
            <a:ext cx="66198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Numerical instabilities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number is assigned a fixed </a:t>
            </a:r>
            <a:r>
              <a:rPr lang="en-US" dirty="0" smtClean="0"/>
              <a:t>number </a:t>
            </a:r>
            <a:r>
              <a:rPr lang="en-US" dirty="0"/>
              <a:t>of bits, no way to </a:t>
            </a:r>
            <a:r>
              <a:rPr lang="en-US" dirty="0" smtClean="0"/>
              <a:t>represent 3.14159265...</a:t>
            </a:r>
          </a:p>
          <a:p>
            <a:r>
              <a:rPr lang="it-IT" b="1" dirty="0"/>
              <a:t>Mistakes </a:t>
            </a:r>
            <a:r>
              <a:rPr lang="it-IT" b="1" dirty="0" smtClean="0"/>
              <a:t>will propagate</a:t>
            </a:r>
            <a:r>
              <a:rPr lang="it-IT" dirty="0" smtClean="0"/>
              <a:t> </a:t>
            </a:r>
            <a:r>
              <a:rPr lang="it-IT" dirty="0"/>
              <a:t>during mathematical </a:t>
            </a:r>
            <a:r>
              <a:rPr lang="it-IT" dirty="0" smtClean="0"/>
              <a:t>operations</a:t>
            </a:r>
          </a:p>
          <a:p>
            <a:r>
              <a:rPr lang="en-US" b="1" dirty="0"/>
              <a:t>Stability</a:t>
            </a:r>
            <a:r>
              <a:rPr lang="en-US" dirty="0"/>
              <a:t> here means that </a:t>
            </a:r>
            <a:r>
              <a:rPr lang="en-US" b="1" dirty="0"/>
              <a:t>small perturbations </a:t>
            </a:r>
            <a:r>
              <a:rPr lang="en-US" dirty="0" smtClean="0"/>
              <a:t>of the </a:t>
            </a:r>
            <a:r>
              <a:rPr lang="en-US" dirty="0"/>
              <a:t>sample points lead to </a:t>
            </a:r>
            <a:r>
              <a:rPr lang="en-US" b="1" dirty="0"/>
              <a:t>small changes </a:t>
            </a:r>
            <a:r>
              <a:rPr lang="en-US" dirty="0"/>
              <a:t>in the results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651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Chap.4 </a:t>
            </a:r>
            <a:r>
              <a:rPr lang="it-IT" dirty="0"/>
              <a:t>Linear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3259" y="972234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Most right-handed people are linear thinking, think inside the box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5435785" cy="40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0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it-IT" dirty="0" smtClean="0"/>
              <a:t>Numerical instabilities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37037"/>
            <a:ext cx="8229600" cy="2011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A well-spread training set (left) provides a stable numerical model, </a:t>
            </a:r>
            <a:r>
              <a:rPr lang="en-US" sz="2800" dirty="0" smtClean="0"/>
              <a:t>whereas a </a:t>
            </a:r>
            <a:r>
              <a:rPr lang="en-US" sz="2800" dirty="0"/>
              <a:t>bad choice of sample points (right) may result in </a:t>
            </a:r>
            <a:r>
              <a:rPr lang="en-US" sz="2800" b="1" dirty="0"/>
              <a:t>wildly changing planes</a:t>
            </a:r>
            <a:r>
              <a:rPr lang="en-US" sz="2800" dirty="0"/>
              <a:t>, </a:t>
            </a:r>
            <a:r>
              <a:rPr lang="en-US" sz="2800" dirty="0" smtClean="0"/>
              <a:t>including very </a:t>
            </a:r>
            <a:r>
              <a:rPr lang="en-US" sz="2800" dirty="0"/>
              <a:t>steep ones</a:t>
            </a:r>
            <a:endParaRPr lang="it-IT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0" y="903290"/>
            <a:ext cx="8138010" cy="321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7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it-IT" b="1" dirty="0" smtClean="0"/>
              <a:t>Ridge regression </a:t>
            </a:r>
            <a:r>
              <a:rPr lang="it-IT" dirty="0" smtClean="0"/>
              <a:t>to cure instability</a:t>
            </a:r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" y="1447800"/>
            <a:ext cx="834813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1937" y="1131628"/>
            <a:ext cx="2665863" cy="609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400" i="1" dirty="0" smtClean="0">
                <a:solidFill>
                  <a:srgbClr val="C00000"/>
                </a:solidFill>
              </a:rPr>
              <a:t>Regularization term</a:t>
            </a:r>
            <a:endParaRPr lang="it-IT" sz="2400" i="1" dirty="0">
              <a:solidFill>
                <a:srgbClr val="C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935337" y="1752600"/>
            <a:ext cx="1295400" cy="762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 6"/>
          <p:cNvSpPr/>
          <p:nvPr/>
        </p:nvSpPr>
        <p:spPr>
          <a:xfrm>
            <a:off x="4420737" y="3200400"/>
            <a:ext cx="647700" cy="838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838200" y="4648200"/>
            <a:ext cx="67840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insertion of a small </a:t>
            </a:r>
            <a:r>
              <a:rPr lang="en-US" sz="2800" dirty="0">
                <a:solidFill>
                  <a:srgbClr val="C00000"/>
                </a:solidFill>
              </a:rPr>
              <a:t>diagonal term </a:t>
            </a:r>
            <a:r>
              <a:rPr lang="en-US" sz="2800" dirty="0"/>
              <a:t>makes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inversion more robust.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5156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it-IT" dirty="0" smtClean="0"/>
              <a:t>Gist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/>
              <a:t>Traditional linear models for regression (linear approximation of a set of </a:t>
            </a:r>
            <a:r>
              <a:rPr lang="en-US" sz="2800" dirty="0" smtClean="0"/>
              <a:t>input/output pairs</a:t>
            </a:r>
            <a:r>
              <a:rPr lang="en-US" sz="2800" dirty="0"/>
              <a:t>) identify the best possible linear fit of experimental data by </a:t>
            </a:r>
            <a:r>
              <a:rPr lang="en-US" sz="2800" b="1" dirty="0" smtClean="0"/>
              <a:t>minimizing a </a:t>
            </a:r>
            <a:r>
              <a:rPr lang="en-US" sz="2800" b="1" dirty="0"/>
              <a:t>sum the squared errors </a:t>
            </a:r>
            <a:r>
              <a:rPr lang="en-US" sz="2800" dirty="0"/>
              <a:t>between the values predicted by the linear model and </a:t>
            </a:r>
            <a:r>
              <a:rPr lang="en-US" sz="2800" dirty="0" smtClean="0"/>
              <a:t>the training </a:t>
            </a:r>
            <a:r>
              <a:rPr lang="en-US" sz="2800" dirty="0"/>
              <a:t>examples. </a:t>
            </a:r>
            <a:endParaRPr lang="en-US" sz="2800" dirty="0" smtClean="0"/>
          </a:p>
          <a:p>
            <a:r>
              <a:rPr lang="en-US" sz="2800" b="1" dirty="0" smtClean="0"/>
              <a:t>Minimization </a:t>
            </a:r>
            <a:r>
              <a:rPr lang="en-US" sz="2800" b="1" dirty="0"/>
              <a:t>can be “one shot” by generalizing matrix </a:t>
            </a:r>
            <a:r>
              <a:rPr lang="en-US" sz="2800" b="1" dirty="0" smtClean="0"/>
              <a:t>inversion in </a:t>
            </a:r>
            <a:r>
              <a:rPr lang="en-US" sz="2800" b="1" dirty="0"/>
              <a:t>linear algebra</a:t>
            </a:r>
            <a:r>
              <a:rPr lang="en-US" sz="2800" dirty="0"/>
              <a:t>, or iteratively, by gradually modifying the model parameters to</a:t>
            </a:r>
          </a:p>
          <a:p>
            <a:r>
              <a:rPr lang="en-US" sz="2800" dirty="0"/>
              <a:t>lower the error. The </a:t>
            </a:r>
            <a:r>
              <a:rPr lang="en-US" sz="2800" b="1" dirty="0"/>
              <a:t>pseudo-inverse</a:t>
            </a:r>
            <a:r>
              <a:rPr lang="en-US" sz="2800" dirty="0"/>
              <a:t> method is possibly the most used technique </a:t>
            </a:r>
            <a:r>
              <a:rPr lang="en-US" sz="2800" dirty="0" smtClean="0"/>
              <a:t>for fitting </a:t>
            </a:r>
            <a:r>
              <a:rPr lang="en-US" sz="2800" dirty="0"/>
              <a:t>experimental data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536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it-IT" dirty="0" smtClean="0"/>
              <a:t>Gist (2)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In </a:t>
            </a:r>
            <a:r>
              <a:rPr lang="en-US" sz="2800" dirty="0"/>
              <a:t>classification, linear models aim at </a:t>
            </a:r>
            <a:r>
              <a:rPr lang="en-US" sz="2800" b="1" dirty="0"/>
              <a:t>separating examples with lines, planes </a:t>
            </a:r>
            <a:r>
              <a:rPr lang="en-US" sz="2800" b="1" dirty="0" smtClean="0"/>
              <a:t>and hyper-planes</a:t>
            </a:r>
            <a:r>
              <a:rPr lang="en-US" sz="2800" dirty="0"/>
              <a:t>. To identify a separating plane one can require a mapping of the </a:t>
            </a:r>
            <a:r>
              <a:rPr lang="en-US" sz="2800" dirty="0" smtClean="0"/>
              <a:t>inputs to </a:t>
            </a:r>
            <a:r>
              <a:rPr lang="en-US" sz="2800" dirty="0"/>
              <a:t>two distinct output values (like +1 and </a:t>
            </a:r>
            <a:r>
              <a:rPr lang="en-US" sz="2800" dirty="0" smtClean="0"/>
              <a:t>-1</a:t>
            </a:r>
            <a:r>
              <a:rPr lang="en-US" sz="2800" dirty="0"/>
              <a:t>) and use regression. </a:t>
            </a:r>
          </a:p>
          <a:p>
            <a:r>
              <a:rPr lang="en-US" sz="2800" dirty="0" smtClean="0"/>
              <a:t>Real </a:t>
            </a:r>
            <a:r>
              <a:rPr lang="en-US" sz="2800" dirty="0"/>
              <a:t>numbers in a computer do not exist and their approximation by </a:t>
            </a:r>
            <a:r>
              <a:rPr lang="en-US" sz="2800" dirty="0" smtClean="0"/>
              <a:t>limited-size binary </a:t>
            </a:r>
            <a:r>
              <a:rPr lang="en-US" sz="2800" dirty="0"/>
              <a:t>numbers is a possible cause of mistakes and </a:t>
            </a:r>
            <a:r>
              <a:rPr lang="en-US" sz="2800" b="1" dirty="0"/>
              <a:t>instability</a:t>
            </a:r>
            <a:r>
              <a:rPr lang="en-US" sz="2800" dirty="0"/>
              <a:t> (small </a:t>
            </a:r>
            <a:r>
              <a:rPr lang="en-US" sz="2800" dirty="0" smtClean="0"/>
              <a:t>perturbations of </a:t>
            </a:r>
            <a:r>
              <a:rPr lang="en-US" sz="2800" dirty="0"/>
              <a:t>the sample points leading to large changes in the results).</a:t>
            </a:r>
          </a:p>
          <a:p>
            <a:r>
              <a:rPr lang="en-US" sz="2800" dirty="0"/>
              <a:t>Some machine learning methods are loosely related to the way in which </a:t>
            </a:r>
            <a:r>
              <a:rPr lang="en-US" sz="2800" dirty="0" smtClean="0"/>
              <a:t>biological brains work.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4674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Linear models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Just below the mighty power of optimization lies the awesome power of linear algebra.</a:t>
            </a:r>
            <a:endParaRPr lang="it-IT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428" y="2438400"/>
            <a:ext cx="475141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5428" y="5987534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Data about price and power of different car models. A </a:t>
            </a:r>
            <a:r>
              <a:rPr lang="en-US" b="1" dirty="0">
                <a:solidFill>
                  <a:srgbClr val="FF0000"/>
                </a:solidFill>
              </a:rPr>
              <a:t>linear model </a:t>
            </a:r>
            <a:r>
              <a:rPr lang="en-US" b="1" dirty="0" smtClean="0">
                <a:solidFill>
                  <a:srgbClr val="FF0000"/>
                </a:solidFill>
              </a:rPr>
              <a:t>(fit)</a:t>
            </a:r>
            <a:r>
              <a:rPr lang="en-US" dirty="0"/>
              <a:t> </a:t>
            </a:r>
            <a:r>
              <a:rPr lang="it-IT" dirty="0" smtClean="0"/>
              <a:t>is </a:t>
            </a:r>
            <a:r>
              <a:rPr lang="it-IT" dirty="0"/>
              <a:t>shown.</a:t>
            </a:r>
          </a:p>
        </p:txBody>
      </p:sp>
    </p:spTree>
    <p:extLst>
      <p:ext uri="{BB962C8B-B14F-4D97-AF65-F5344CB8AC3E}">
        <p14:creationId xmlns:p14="http://schemas.microsoft.com/office/powerpoint/2010/main" val="281310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Linear regression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linear dependence of the output from the input features </a:t>
            </a:r>
          </a:p>
          <a:p>
            <a:pPr marL="0" indent="0">
              <a:buNone/>
            </a:pPr>
            <a:r>
              <a:rPr lang="en-US" sz="2800" dirty="0" smtClean="0"/>
              <a:t>	f(</a:t>
            </a:r>
            <a:r>
              <a:rPr lang="en-US" sz="2800" b="1" dirty="0" smtClean="0"/>
              <a:t>x</a:t>
            </a:r>
            <a:r>
              <a:rPr lang="en-US" sz="2800" dirty="0" smtClean="0"/>
              <a:t>) = w</a:t>
            </a:r>
            <a:r>
              <a:rPr lang="en-US" sz="1800" dirty="0" smtClean="0"/>
              <a:t>1</a:t>
            </a:r>
            <a:r>
              <a:rPr lang="en-US" sz="2800" dirty="0" smtClean="0"/>
              <a:t> x</a:t>
            </a:r>
            <a:r>
              <a:rPr lang="en-US" sz="1800" dirty="0" smtClean="0"/>
              <a:t>1</a:t>
            </a:r>
            <a:r>
              <a:rPr lang="en-US" sz="2800" dirty="0" smtClean="0"/>
              <a:t> </a:t>
            </a:r>
            <a:r>
              <a:rPr lang="en-US" sz="2800" dirty="0"/>
              <a:t>+ </a:t>
            </a:r>
            <a:r>
              <a:rPr lang="en-US" sz="2800" dirty="0" smtClean="0"/>
              <a:t>w</a:t>
            </a:r>
            <a:r>
              <a:rPr lang="en-US" sz="1800" dirty="0"/>
              <a:t>2</a:t>
            </a:r>
            <a:r>
              <a:rPr lang="en-US" sz="2800" dirty="0" smtClean="0"/>
              <a:t> x</a:t>
            </a:r>
            <a:r>
              <a:rPr lang="en-US" sz="1800" dirty="0"/>
              <a:t>2 </a:t>
            </a:r>
            <a:r>
              <a:rPr lang="en-US" sz="2800" dirty="0"/>
              <a:t>+ </a:t>
            </a:r>
            <a:r>
              <a:rPr lang="en-US" sz="2800" dirty="0" smtClean="0"/>
              <a:t>… </a:t>
            </a:r>
            <a:r>
              <a:rPr lang="en-US" sz="2800" dirty="0"/>
              <a:t>  + </a:t>
            </a:r>
            <a:r>
              <a:rPr lang="en-US" sz="2800" dirty="0" err="1" smtClean="0"/>
              <a:t>w</a:t>
            </a:r>
            <a:r>
              <a:rPr lang="en-US" sz="1800" dirty="0" err="1"/>
              <a:t>d</a:t>
            </a:r>
            <a:r>
              <a:rPr lang="en-US" sz="2800" dirty="0" smtClean="0"/>
              <a:t> </a:t>
            </a:r>
            <a:r>
              <a:rPr lang="en-US" sz="2800" dirty="0" err="1" smtClean="0"/>
              <a:t>x</a:t>
            </a:r>
            <a:r>
              <a:rPr lang="en-US" sz="1800" dirty="0" err="1"/>
              <a:t>d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The model </a:t>
            </a:r>
            <a:r>
              <a:rPr lang="en-US" sz="2800" dirty="0"/>
              <a:t>is simple, </a:t>
            </a:r>
            <a:r>
              <a:rPr lang="en-US" sz="2800" dirty="0" smtClean="0"/>
              <a:t>can </a:t>
            </a:r>
            <a:r>
              <a:rPr lang="en-US" sz="2800" dirty="0"/>
              <a:t>be easily trained, 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computed </a:t>
            </a:r>
            <a:r>
              <a:rPr lang="en-US" sz="2800" b="1" dirty="0"/>
              <a:t>weights</a:t>
            </a:r>
            <a:r>
              <a:rPr lang="en-US" sz="2800" dirty="0"/>
              <a:t> in the linear </a:t>
            </a:r>
            <a:r>
              <a:rPr lang="en-US" sz="2800" dirty="0" smtClean="0"/>
              <a:t>summation provide </a:t>
            </a:r>
            <a:r>
              <a:rPr lang="en-US" sz="2800" dirty="0"/>
              <a:t>a direct explanation of the importance of the various attributes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76003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Best (linear) fit </a:t>
            </a:r>
            <a:r>
              <a:rPr lang="it-IT" dirty="0" smtClean="0">
                <a:sym typeface="Wingdings" panose="05000000000000000000" pitchFamily="2" charset="2"/>
              </a:rPr>
              <a:t></a:t>
            </a:r>
            <a:r>
              <a:rPr lang="it-IT" dirty="0" smtClean="0"/>
              <a:t> optimization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Errors can be present (</a:t>
            </a:r>
            <a:r>
              <a:rPr lang="en-US" sz="2400" dirty="0"/>
              <a:t>every physical quantity can be measured only with a finite </a:t>
            </a:r>
            <a:r>
              <a:rPr lang="en-US" sz="2400" dirty="0" smtClean="0"/>
              <a:t>precision)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Determine optimal weight vector </a:t>
            </a:r>
            <a:r>
              <a:rPr lang="en-US" sz="2400" b="1" dirty="0" smtClean="0"/>
              <a:t>w </a:t>
            </a:r>
            <a:r>
              <a:rPr lang="en-US" sz="2400" dirty="0" smtClean="0"/>
              <a:t>so that:</a:t>
            </a:r>
          </a:p>
          <a:p>
            <a:pPr marL="0" indent="0">
              <a:buNone/>
            </a:pPr>
            <a:r>
              <a:rPr lang="en-US" sz="2400" dirty="0"/>
              <a:t>approximates as closely as possible </a:t>
            </a:r>
            <a:r>
              <a:rPr lang="en-US" sz="2400" dirty="0" smtClean="0"/>
              <a:t>the experimental data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minimizes the sum of the squared errors (least </a:t>
            </a:r>
            <a:r>
              <a:rPr lang="en-US" sz="2400" dirty="0" smtClean="0"/>
              <a:t>squares </a:t>
            </a:r>
            <a:r>
              <a:rPr lang="it-IT" sz="2400" dirty="0" smtClean="0"/>
              <a:t>approximation</a:t>
            </a:r>
            <a:r>
              <a:rPr lang="it-IT" sz="2400" dirty="0"/>
              <a:t>):</a:t>
            </a:r>
            <a:endParaRPr lang="en-US" sz="2400" dirty="0"/>
          </a:p>
          <a:p>
            <a:endParaRPr lang="it-IT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17240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920" y="3381153"/>
            <a:ext cx="14763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>
            <a:off x="7178969" y="2819400"/>
            <a:ext cx="304800" cy="6096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Down Arrow 6"/>
          <p:cNvSpPr/>
          <p:nvPr/>
        </p:nvSpPr>
        <p:spPr>
          <a:xfrm>
            <a:off x="5029200" y="2705432"/>
            <a:ext cx="304800" cy="6096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2" y="5270612"/>
            <a:ext cx="3951545" cy="82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809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Least-squares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the unrealistic case of zero measurement errors and a perfect linear model, one </a:t>
            </a:r>
            <a:r>
              <a:rPr lang="en-US" sz="2400" dirty="0" smtClean="0"/>
              <a:t>is left </a:t>
            </a:r>
            <a:r>
              <a:rPr lang="en-US" sz="2400" dirty="0"/>
              <a:t>with </a:t>
            </a:r>
            <a:r>
              <a:rPr lang="en-US" sz="2400" b="1" dirty="0"/>
              <a:t>a set of linear </a:t>
            </a:r>
            <a:r>
              <a:rPr lang="en-US" sz="2400" b="1" dirty="0" smtClean="0"/>
              <a:t>equations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/>
              <a:t>In all real-world cases measurement </a:t>
            </a:r>
            <a:r>
              <a:rPr lang="en-US" sz="2400" dirty="0" smtClean="0"/>
              <a:t>errors are </a:t>
            </a:r>
            <a:r>
              <a:rPr lang="en-US" sz="2400" dirty="0"/>
              <a:t>present, and the number of measurements (xi; </a:t>
            </a:r>
            <a:r>
              <a:rPr lang="en-US" sz="2400" dirty="0" err="1"/>
              <a:t>yi</a:t>
            </a:r>
            <a:r>
              <a:rPr lang="en-US" sz="2400" dirty="0"/>
              <a:t>) can be much larger than the </a:t>
            </a:r>
            <a:r>
              <a:rPr lang="en-US" sz="2400" dirty="0" smtClean="0"/>
              <a:t>input dimension</a:t>
            </a:r>
            <a:r>
              <a:rPr lang="en-US" sz="2400" dirty="0"/>
              <a:t>. Therefore one needs to search for an approximated </a:t>
            </a:r>
            <a:r>
              <a:rPr lang="en-US" sz="2400" dirty="0" smtClean="0"/>
              <a:t>solution, </a:t>
            </a:r>
            <a:r>
              <a:rPr lang="it-IT" sz="2400" dirty="0"/>
              <a:t>for </a:t>
            </a:r>
            <a:r>
              <a:rPr lang="it-IT" sz="2400" dirty="0" smtClean="0"/>
              <a:t>weights </a:t>
            </a:r>
            <a:r>
              <a:rPr lang="en-US" sz="2400" b="1" dirty="0" smtClean="0"/>
              <a:t>w</a:t>
            </a:r>
            <a:r>
              <a:rPr lang="en-US" sz="2400" dirty="0" smtClean="0"/>
              <a:t> </a:t>
            </a:r>
            <a:r>
              <a:rPr lang="en-US" sz="2400" dirty="0"/>
              <a:t>obtaining the lowest possible value of the </a:t>
            </a:r>
            <a:r>
              <a:rPr lang="en-US" sz="2400" dirty="0" smtClean="0"/>
              <a:t>error.</a:t>
            </a:r>
          </a:p>
          <a:p>
            <a:r>
              <a:rPr lang="en-US" sz="2400" dirty="0" smtClean="0"/>
              <a:t>How? Trust optimization (this case is standard! Use </a:t>
            </a:r>
            <a:r>
              <a:rPr lang="en-US" sz="2400" i="1" dirty="0" smtClean="0"/>
              <a:t>pseudo-inverse </a:t>
            </a:r>
            <a:r>
              <a:rPr lang="en-US" sz="2400" dirty="0" smtClean="0"/>
              <a:t>in linear algebra, see later)</a:t>
            </a:r>
          </a:p>
          <a:p>
            <a:pPr marL="0" indent="0">
              <a:buNone/>
            </a:pPr>
            <a:endParaRPr lang="it-IT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195072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45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trick for nonlinear dependencies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f(</a:t>
            </a:r>
            <a:r>
              <a:rPr lang="en-US" b="1" dirty="0"/>
              <a:t>x</a:t>
            </a:r>
            <a:r>
              <a:rPr lang="en-US" dirty="0"/>
              <a:t>) = </a:t>
            </a:r>
            <a:r>
              <a:rPr lang="en-US" b="1" dirty="0" err="1" smtClean="0"/>
              <a:t>w</a:t>
            </a:r>
            <a:r>
              <a:rPr lang="en-US" baseline="30000" dirty="0" err="1" smtClean="0"/>
              <a:t>T</a:t>
            </a:r>
            <a:r>
              <a:rPr lang="en-US" dirty="0" smtClean="0"/>
              <a:t>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n-US" dirty="0"/>
              <a:t>is too restrictive, In particular, it assumes </a:t>
            </a:r>
            <a:r>
              <a:rPr lang="en-US" dirty="0" smtClean="0"/>
              <a:t>that f(0</a:t>
            </a:r>
            <a:r>
              <a:rPr lang="en-US" dirty="0"/>
              <a:t>) = </a:t>
            </a:r>
            <a:r>
              <a:rPr lang="en-US" dirty="0" smtClean="0"/>
              <a:t>0</a:t>
            </a:r>
          </a:p>
          <a:p>
            <a:r>
              <a:rPr lang="it-IT" dirty="0"/>
              <a:t>f(</a:t>
            </a:r>
            <a:r>
              <a:rPr lang="it-IT" b="1" dirty="0"/>
              <a:t>x</a:t>
            </a:r>
            <a:r>
              <a:rPr lang="it-IT" dirty="0"/>
              <a:t>) = </a:t>
            </a:r>
            <a:r>
              <a:rPr lang="it-IT" dirty="0">
                <a:solidFill>
                  <a:srgbClr val="C00000"/>
                </a:solidFill>
              </a:rPr>
              <a:t>w</a:t>
            </a:r>
            <a:r>
              <a:rPr lang="it-IT" sz="2400" dirty="0">
                <a:solidFill>
                  <a:srgbClr val="C00000"/>
                </a:solidFill>
              </a:rPr>
              <a:t>0</a:t>
            </a:r>
            <a:r>
              <a:rPr lang="it-IT" dirty="0"/>
              <a:t> + </a:t>
            </a:r>
            <a:r>
              <a:rPr lang="en-US" b="1" dirty="0" err="1"/>
              <a:t>w</a:t>
            </a:r>
            <a:r>
              <a:rPr lang="en-US" baseline="30000" dirty="0" err="1"/>
              <a:t>T</a:t>
            </a:r>
            <a:r>
              <a:rPr lang="en-US" dirty="0"/>
              <a:t> </a:t>
            </a:r>
            <a:r>
              <a:rPr lang="en-US" b="1" dirty="0" smtClean="0"/>
              <a:t>x  </a:t>
            </a:r>
            <a:r>
              <a:rPr lang="en-US" dirty="0" smtClean="0"/>
              <a:t>(affine model) </a:t>
            </a:r>
            <a:r>
              <a:rPr lang="en-US" dirty="0"/>
              <a:t>by </a:t>
            </a:r>
            <a:r>
              <a:rPr lang="en-US" dirty="0" smtClean="0"/>
              <a:t>adding a dimension and fixing the value to 1: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x </a:t>
            </a:r>
            <a:r>
              <a:rPr lang="en-US" dirty="0"/>
              <a:t>= (</a:t>
            </a:r>
            <a:r>
              <a:rPr lang="en-US" dirty="0">
                <a:solidFill>
                  <a:srgbClr val="C00000"/>
                </a:solidFill>
              </a:rPr>
              <a:t>1</a:t>
            </a:r>
            <a:r>
              <a:rPr lang="en-US" dirty="0"/>
              <a:t>; x1; </a:t>
            </a:r>
            <a:r>
              <a:rPr lang="en-US" dirty="0" smtClean="0"/>
              <a:t>…; </a:t>
            </a:r>
            <a:r>
              <a:rPr lang="en-US" dirty="0" err="1"/>
              <a:t>xd</a:t>
            </a:r>
            <a:r>
              <a:rPr lang="en-US" dirty="0" smtClean="0"/>
              <a:t>)</a:t>
            </a:r>
          </a:p>
          <a:p>
            <a:r>
              <a:rPr lang="en-US" dirty="0" smtClean="0"/>
              <a:t>Linear model on </a:t>
            </a:r>
            <a:r>
              <a:rPr lang="en-US" dirty="0" smtClean="0">
                <a:solidFill>
                  <a:srgbClr val="C00000"/>
                </a:solidFill>
              </a:rPr>
              <a:t>nonlinear features 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800600"/>
            <a:ext cx="320322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562600"/>
            <a:ext cx="2698828" cy="71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67000" y="4926420"/>
            <a:ext cx="3355622" cy="1348562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8382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24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trick for nonlinear dependencies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E.g., a quadratic model with tow inputs is linear in the following features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65140"/>
            <a:ext cx="6155249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63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Linear models for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the outcome variable be two-valued (e.g., </a:t>
            </a:r>
            <a:r>
              <a:rPr lang="en-US" dirty="0" smtClean="0"/>
              <a:t>+/- 1</a:t>
            </a:r>
            <a:r>
              <a:rPr lang="en-US" dirty="0"/>
              <a:t>). L</a:t>
            </a:r>
            <a:r>
              <a:rPr lang="en-US" dirty="0" smtClean="0"/>
              <a:t>inear functions can </a:t>
            </a:r>
            <a:r>
              <a:rPr lang="en-US" dirty="0"/>
              <a:t>be used as </a:t>
            </a:r>
            <a:r>
              <a:rPr lang="en-US" b="1" dirty="0" smtClean="0">
                <a:solidFill>
                  <a:srgbClr val="C00000"/>
                </a:solidFill>
              </a:rPr>
              <a:t>discriminants</a:t>
            </a:r>
          </a:p>
          <a:p>
            <a:r>
              <a:rPr lang="en-US" b="1" dirty="0" err="1" smtClean="0"/>
              <a:t>hyperplane</a:t>
            </a:r>
            <a:r>
              <a:rPr lang="en-US" dirty="0" smtClean="0"/>
              <a:t> </a:t>
            </a:r>
            <a:r>
              <a:rPr lang="en-US" dirty="0"/>
              <a:t>defined by a vector </a:t>
            </a:r>
            <a:r>
              <a:rPr lang="en-US" b="1" dirty="0" smtClean="0"/>
              <a:t>w</a:t>
            </a:r>
            <a:r>
              <a:rPr lang="en-US" dirty="0" smtClean="0"/>
              <a:t> </a:t>
            </a:r>
            <a:r>
              <a:rPr lang="it-IT" dirty="0" smtClean="0"/>
              <a:t>separating </a:t>
            </a:r>
            <a:r>
              <a:rPr lang="it-IT" dirty="0"/>
              <a:t>the two </a:t>
            </a:r>
            <a:r>
              <a:rPr lang="it-IT" dirty="0" smtClean="0"/>
              <a:t>classes </a:t>
            </a:r>
          </a:p>
          <a:p>
            <a:pPr marL="0" indent="0">
              <a:buNone/>
            </a:pPr>
            <a:r>
              <a:rPr lang="it-IT" sz="1400" dirty="0"/>
              <a:t>	</a:t>
            </a:r>
            <a:r>
              <a:rPr lang="it-IT" sz="1400" dirty="0" smtClean="0"/>
              <a:t>	(examples marked as red / orange)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67250"/>
            <a:ext cx="30615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3867150"/>
            <a:ext cx="26765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5410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-1</a:t>
            </a:r>
            <a:endParaRPr lang="it-IT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18348" y="4550735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+</a:t>
            </a:r>
            <a:r>
              <a:rPr lang="it-IT" sz="3200" b="1" dirty="0" smtClean="0"/>
              <a:t>1</a:t>
            </a:r>
            <a:endParaRPr lang="it-IT" sz="3200" b="1" dirty="0"/>
          </a:p>
        </p:txBody>
      </p:sp>
      <p:sp>
        <p:nvSpPr>
          <p:cNvPr id="5" name="Oval 4"/>
          <p:cNvSpPr/>
          <p:nvPr/>
        </p:nvSpPr>
        <p:spPr>
          <a:xfrm>
            <a:off x="7696200" y="4419600"/>
            <a:ext cx="152400" cy="13113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 8"/>
          <p:cNvSpPr/>
          <p:nvPr/>
        </p:nvSpPr>
        <p:spPr>
          <a:xfrm>
            <a:off x="7830879" y="4777554"/>
            <a:ext cx="152400" cy="13113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 9"/>
          <p:cNvSpPr/>
          <p:nvPr/>
        </p:nvSpPr>
        <p:spPr>
          <a:xfrm>
            <a:off x="8194158" y="4419599"/>
            <a:ext cx="152400" cy="13113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 10"/>
          <p:cNvSpPr/>
          <p:nvPr/>
        </p:nvSpPr>
        <p:spPr>
          <a:xfrm>
            <a:off x="7983279" y="5279065"/>
            <a:ext cx="152400" cy="13113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 11"/>
          <p:cNvSpPr/>
          <p:nvPr/>
        </p:nvSpPr>
        <p:spPr>
          <a:xfrm>
            <a:off x="8061251" y="5029200"/>
            <a:ext cx="152400" cy="13113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 12"/>
          <p:cNvSpPr/>
          <p:nvPr/>
        </p:nvSpPr>
        <p:spPr>
          <a:xfrm>
            <a:off x="6019800" y="4898065"/>
            <a:ext cx="152400" cy="13113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 13"/>
          <p:cNvSpPr/>
          <p:nvPr/>
        </p:nvSpPr>
        <p:spPr>
          <a:xfrm>
            <a:off x="5943600" y="5167645"/>
            <a:ext cx="152400" cy="13113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 14"/>
          <p:cNvSpPr/>
          <p:nvPr/>
        </p:nvSpPr>
        <p:spPr>
          <a:xfrm>
            <a:off x="5878033" y="5447413"/>
            <a:ext cx="152400" cy="13113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 15"/>
          <p:cNvSpPr/>
          <p:nvPr/>
        </p:nvSpPr>
        <p:spPr>
          <a:xfrm>
            <a:off x="6248400" y="5266660"/>
            <a:ext cx="152400" cy="13113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 16"/>
          <p:cNvSpPr/>
          <p:nvPr/>
        </p:nvSpPr>
        <p:spPr>
          <a:xfrm>
            <a:off x="6477000" y="5372985"/>
            <a:ext cx="152400" cy="13113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 17"/>
          <p:cNvSpPr/>
          <p:nvPr/>
        </p:nvSpPr>
        <p:spPr>
          <a:xfrm>
            <a:off x="6858000" y="5413736"/>
            <a:ext cx="152400" cy="13113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 18"/>
          <p:cNvSpPr/>
          <p:nvPr/>
        </p:nvSpPr>
        <p:spPr>
          <a:xfrm>
            <a:off x="6477000" y="5637019"/>
            <a:ext cx="152400" cy="13113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439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965</Words>
  <Application>Microsoft Office PowerPoint</Application>
  <PresentationFormat>On-screen Show (4:3)</PresentationFormat>
  <Paragraphs>117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Chap.4 Linear models</vt:lpstr>
      <vt:lpstr>Linear models</vt:lpstr>
      <vt:lpstr>Linear regression</vt:lpstr>
      <vt:lpstr>Best (linear) fit  optimization</vt:lpstr>
      <vt:lpstr>Least-squares</vt:lpstr>
      <vt:lpstr>A trick for nonlinear dependencies</vt:lpstr>
      <vt:lpstr>A trick for nonlinear dependencies</vt:lpstr>
      <vt:lpstr>Linear models for classification</vt:lpstr>
      <vt:lpstr>Counter-example: XOR function</vt:lpstr>
      <vt:lpstr>Biological motivations</vt:lpstr>
      <vt:lpstr>Abstract model: the perceptron</vt:lpstr>
      <vt:lpstr>Why are linear models successful?</vt:lpstr>
      <vt:lpstr>Why are linear models popular and successful?</vt:lpstr>
      <vt:lpstr>Minimizing the sum of squared errors</vt:lpstr>
      <vt:lpstr>Minimizing the sum of squared errors</vt:lpstr>
      <vt:lpstr>Minimizing the sum of squared errors</vt:lpstr>
      <vt:lpstr>An analogy in Physics</vt:lpstr>
      <vt:lpstr>Numerical instabilities</vt:lpstr>
      <vt:lpstr>Numerical instabilities</vt:lpstr>
      <vt:lpstr>Ridge regression to cure instability</vt:lpstr>
      <vt:lpstr>Gist</vt:lpstr>
      <vt:lpstr>Gist (2)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Lion</dc:creator>
  <cp:lastModifiedBy>Lion</cp:lastModifiedBy>
  <cp:revision>32</cp:revision>
  <dcterms:created xsi:type="dcterms:W3CDTF">2006-08-16T00:00:00Z</dcterms:created>
  <dcterms:modified xsi:type="dcterms:W3CDTF">2015-10-06T12:37:53Z</dcterms:modified>
</cp:coreProperties>
</file>