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7" r:id="rId3"/>
    <p:sldId id="258" r:id="rId4"/>
    <p:sldId id="259" r:id="rId5"/>
    <p:sldId id="260" r:id="rId6"/>
    <p:sldId id="262" r:id="rId7"/>
    <p:sldId id="276" r:id="rId8"/>
    <p:sldId id="261" r:id="rId9"/>
    <p:sldId id="263" r:id="rId10"/>
    <p:sldId id="271" r:id="rId11"/>
    <p:sldId id="264" r:id="rId12"/>
    <p:sldId id="265" r:id="rId13"/>
    <p:sldId id="266" r:id="rId14"/>
    <p:sldId id="267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2AA3-518B-4D15-833E-3342027AA217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F35CE-FF4B-4A5F-8608-58769AC77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62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152400" y="6324600"/>
            <a:ext cx="8610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http://intelligent-optimization.org/LIONbook/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RMS (root mean square) error function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45" y="4341952"/>
            <a:ext cx="5205413" cy="197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Indivisual errors</a:t>
            </a:r>
          </a:p>
          <a:p>
            <a:r>
              <a:rPr lang="it-IT" dirty="0" smtClean="0"/>
              <a:t>Square</a:t>
            </a:r>
          </a:p>
          <a:p>
            <a:r>
              <a:rPr lang="it-IT" dirty="0" smtClean="0"/>
              <a:t>Average (Sum and divide)</a:t>
            </a:r>
          </a:p>
          <a:p>
            <a:r>
              <a:rPr lang="it-IT" dirty="0" smtClean="0"/>
              <a:t>Square root is optional... </a:t>
            </a:r>
            <a:r>
              <a:rPr lang="it-IT" sz="2400" dirty="0" smtClean="0"/>
              <a:t>(optimizing sum of squares or its square root leads to the sam eresult)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267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Bias-Variance </a:t>
            </a:r>
            <a:r>
              <a:rPr lang="it-IT" dirty="0" smtClean="0"/>
              <a:t>dilemma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minimization of an error function is a first critical component, but not the </a:t>
            </a:r>
            <a:r>
              <a:rPr lang="en-US" dirty="0" smtClean="0"/>
              <a:t>only one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are interested in generalization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Model complexity matters!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3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Bias-Variance</a:t>
            </a:r>
            <a:r>
              <a:rPr lang="it-IT" dirty="0" smtClean="0"/>
              <a:t> dilemma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Models with </a:t>
            </a:r>
            <a:r>
              <a:rPr lang="en-US" b="1" dirty="0"/>
              <a:t>too few parameters </a:t>
            </a:r>
            <a:r>
              <a:rPr lang="en-US" dirty="0"/>
              <a:t>are inaccurate because of a </a:t>
            </a:r>
            <a:r>
              <a:rPr lang="en-US" b="1" dirty="0">
                <a:solidFill>
                  <a:srgbClr val="C00000"/>
                </a:solidFill>
              </a:rPr>
              <a:t>large bias</a:t>
            </a:r>
            <a:r>
              <a:rPr lang="en-US" dirty="0"/>
              <a:t>: they </a:t>
            </a:r>
            <a:r>
              <a:rPr lang="en-US" dirty="0" smtClean="0"/>
              <a:t>lack flexibility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Models </a:t>
            </a:r>
            <a:r>
              <a:rPr lang="en-US" dirty="0"/>
              <a:t>with </a:t>
            </a:r>
            <a:r>
              <a:rPr lang="en-US" b="1" dirty="0"/>
              <a:t>too many parameters </a:t>
            </a:r>
            <a:r>
              <a:rPr lang="en-US" dirty="0"/>
              <a:t>are inaccurate because of a </a:t>
            </a:r>
            <a:r>
              <a:rPr lang="en-US" b="1" dirty="0">
                <a:solidFill>
                  <a:srgbClr val="C00000"/>
                </a:solidFill>
              </a:rPr>
              <a:t>large variance</a:t>
            </a:r>
            <a:r>
              <a:rPr lang="en-US" dirty="0"/>
              <a:t>: </a:t>
            </a:r>
            <a:r>
              <a:rPr lang="en-US" dirty="0" smtClean="0"/>
              <a:t>they are </a:t>
            </a:r>
            <a:r>
              <a:rPr lang="en-US" dirty="0"/>
              <a:t>too sensitive to the sample details (changes in the details will produce </a:t>
            </a:r>
            <a:r>
              <a:rPr lang="en-US" dirty="0" smtClean="0"/>
              <a:t>huge variations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Identifying </a:t>
            </a:r>
            <a:r>
              <a:rPr lang="en-US" dirty="0"/>
              <a:t>the best model requires identifying the proper “model complexity</a:t>
            </a:r>
            <a:r>
              <a:rPr lang="en-US" dirty="0" smtClean="0"/>
              <a:t>”, i.e</a:t>
            </a:r>
            <a:r>
              <a:rPr lang="en-US" dirty="0"/>
              <a:t>., the proper architecture and number of parameters.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96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Learn, validate, test!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it-IT" dirty="0"/>
              <a:t>careful experimental </a:t>
            </a:r>
            <a:r>
              <a:rPr lang="it-IT" dirty="0" smtClean="0"/>
              <a:t>procedures </a:t>
            </a:r>
            <a:r>
              <a:rPr lang="en-US" dirty="0" smtClean="0"/>
              <a:t>to </a:t>
            </a:r>
            <a:r>
              <a:rPr lang="en-US" dirty="0"/>
              <a:t>measure the effectiveness of the learning process.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a </a:t>
            </a:r>
            <a:r>
              <a:rPr lang="en-US" dirty="0" smtClean="0"/>
              <a:t>terrible mistake </a:t>
            </a:r>
            <a:r>
              <a:rPr lang="en-US" dirty="0"/>
              <a:t>to measure the performance of the learning systems on the same examples </a:t>
            </a:r>
            <a:r>
              <a:rPr lang="en-US" dirty="0" smtClean="0"/>
              <a:t>used for training</a:t>
            </a:r>
          </a:p>
          <a:p>
            <a:endParaRPr lang="en-US" dirty="0"/>
          </a:p>
          <a:p>
            <a:r>
              <a:rPr lang="en-US" b="1" dirty="0"/>
              <a:t>The test set is used only once </a:t>
            </a:r>
            <a:r>
              <a:rPr lang="en-US" dirty="0"/>
              <a:t>for a final </a:t>
            </a:r>
            <a:r>
              <a:rPr lang="en-US" dirty="0" smtClean="0"/>
              <a:t>measure of </a:t>
            </a:r>
            <a:r>
              <a:rPr lang="en-US" dirty="0"/>
              <a:t>performance.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83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Learn, validate, test!</a:t>
            </a:r>
            <a:endParaRPr lang="it-I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0610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8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</a:t>
            </a:r>
            <a:r>
              <a:rPr lang="it-IT" dirty="0" smtClean="0"/>
              <a:t>Cross-validation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original sample is randomly partitioned into </a:t>
            </a:r>
            <a:r>
              <a:rPr lang="en-US" b="1" dirty="0"/>
              <a:t>K subsamples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single subsample </a:t>
            </a:r>
            <a:r>
              <a:rPr lang="en-US" dirty="0"/>
              <a:t>is used as the validation data for testing, and the remaining K </a:t>
            </a:r>
            <a:r>
              <a:rPr lang="en-US" dirty="0" smtClean="0"/>
              <a:t>- </a:t>
            </a:r>
            <a:r>
              <a:rPr lang="en-US" dirty="0"/>
              <a:t>1 </a:t>
            </a:r>
            <a:r>
              <a:rPr lang="en-US" dirty="0" smtClean="0"/>
              <a:t>subsamples are </a:t>
            </a:r>
            <a:r>
              <a:rPr lang="en-US" dirty="0"/>
              <a:t>used as training data.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cross-validation process is then repeated K times (</a:t>
            </a:r>
            <a:r>
              <a:rPr lang="en-US" dirty="0" smtClean="0"/>
              <a:t>the folds</a:t>
            </a:r>
            <a:r>
              <a:rPr lang="en-US" dirty="0"/>
              <a:t>), with each of the K subsamples used exactly once as the validation 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Validation results are </a:t>
            </a:r>
            <a:r>
              <a:rPr lang="en-US" b="1" dirty="0" smtClean="0"/>
              <a:t>averaged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228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</a:t>
            </a:r>
            <a:r>
              <a:rPr lang="it-IT" dirty="0"/>
              <a:t>Cross-validation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17" y="5825359"/>
            <a:ext cx="8229600" cy="71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Advanced: stratification helps in classification (subdivide </a:t>
            </a:r>
            <a:r>
              <a:rPr lang="it-IT" i="1" dirty="0" smtClean="0"/>
              <a:t>each</a:t>
            </a:r>
            <a:r>
              <a:rPr lang="it-IT" dirty="0" smtClean="0"/>
              <a:t> class)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2" y="1905000"/>
            <a:ext cx="7867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Errors of different kinds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65434"/>
            <a:ext cx="84768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Errors of different kinds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Accuracy</a:t>
            </a:r>
            <a:r>
              <a:rPr lang="en-US" dirty="0"/>
              <a:t> is defined as the fraction of correct answers </a:t>
            </a:r>
            <a:r>
              <a:rPr lang="en-US" dirty="0" smtClean="0"/>
              <a:t>over the total</a:t>
            </a:r>
          </a:p>
          <a:p>
            <a:endParaRPr lang="en-US" dirty="0" smtClean="0"/>
          </a:p>
          <a:p>
            <a:r>
              <a:rPr lang="en-US" b="1" dirty="0"/>
              <a:t>P</a:t>
            </a:r>
            <a:r>
              <a:rPr lang="en-US" b="1" dirty="0" smtClean="0"/>
              <a:t>recision</a:t>
            </a:r>
            <a:r>
              <a:rPr lang="en-US" dirty="0" smtClean="0"/>
              <a:t> </a:t>
            </a:r>
            <a:r>
              <a:rPr lang="en-US" dirty="0"/>
              <a:t>as the fraction of correct answers over the number of </a:t>
            </a:r>
            <a:r>
              <a:rPr lang="en-US" i="1" dirty="0"/>
              <a:t>retrieved </a:t>
            </a:r>
            <a:r>
              <a:rPr lang="en-US" dirty="0" smtClean="0"/>
              <a:t>(positive) cases</a:t>
            </a:r>
          </a:p>
          <a:p>
            <a:endParaRPr lang="en-US" dirty="0"/>
          </a:p>
          <a:p>
            <a:r>
              <a:rPr lang="en-US" b="1" dirty="0"/>
              <a:t>R</a:t>
            </a:r>
            <a:r>
              <a:rPr lang="en-US" b="1" dirty="0" smtClean="0"/>
              <a:t>ecall</a:t>
            </a:r>
            <a:r>
              <a:rPr lang="en-US" dirty="0" smtClean="0"/>
              <a:t> </a:t>
            </a:r>
            <a:r>
              <a:rPr lang="en-US" dirty="0"/>
              <a:t>is computed as the fraction of correct answers over the number of </a:t>
            </a:r>
            <a:r>
              <a:rPr lang="en-US" dirty="0" smtClean="0"/>
              <a:t>relevant (true positive) cases</a:t>
            </a:r>
            <a:r>
              <a:rPr lang="en-US" dirty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46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dirty="0"/>
              <a:t>The goal of machine learning is to use a set of training examples to realize a </a:t>
            </a:r>
            <a:r>
              <a:rPr lang="en-US" sz="2400" dirty="0" smtClean="0"/>
              <a:t>system which </a:t>
            </a:r>
            <a:r>
              <a:rPr lang="en-US" sz="2400" dirty="0"/>
              <a:t>will correctly generalize to new cases, in the same context but not seen </a:t>
            </a:r>
            <a:r>
              <a:rPr lang="en-US" sz="2400" dirty="0" smtClean="0"/>
              <a:t>during learning</a:t>
            </a:r>
            <a:r>
              <a:rPr lang="en-US" sz="2400" dirty="0"/>
              <a:t>.</a:t>
            </a:r>
          </a:p>
          <a:p>
            <a:r>
              <a:rPr lang="en-US" sz="2400" dirty="0"/>
              <a:t>ML learns, i.e., determines appropriate values for the free parameters of a </a:t>
            </a:r>
            <a:r>
              <a:rPr lang="en-US" sz="2400" dirty="0" smtClean="0"/>
              <a:t>flexible model</a:t>
            </a:r>
            <a:r>
              <a:rPr lang="en-US" sz="2400" dirty="0"/>
              <a:t>, by automatically minimizing a measure of the error on the example set, </a:t>
            </a:r>
            <a:r>
              <a:rPr lang="en-US" sz="2400" dirty="0" smtClean="0"/>
              <a:t>possibly corrected </a:t>
            </a:r>
            <a:r>
              <a:rPr lang="en-US" sz="2400" dirty="0"/>
              <a:t>to discourage complex models, and therefore improving the </a:t>
            </a:r>
            <a:r>
              <a:rPr lang="en-US" sz="2400" dirty="0" smtClean="0"/>
              <a:t>chances of </a:t>
            </a:r>
            <a:r>
              <a:rPr lang="en-US" sz="2400" dirty="0"/>
              <a:t>correct generalization.</a:t>
            </a:r>
          </a:p>
          <a:p>
            <a:r>
              <a:rPr lang="en-US" sz="2400" dirty="0"/>
              <a:t>The output value of the system can be a class (classification), or a number (regression</a:t>
            </a:r>
            <a:r>
              <a:rPr lang="en-US" sz="2400" dirty="0" smtClean="0"/>
              <a:t>). In </a:t>
            </a:r>
            <a:r>
              <a:rPr lang="en-US" sz="2400" dirty="0"/>
              <a:t>some cases having as output the probability for a class increases </a:t>
            </a:r>
            <a:r>
              <a:rPr lang="en-US" sz="2400" dirty="0" smtClean="0"/>
              <a:t>flexibility of </a:t>
            </a:r>
            <a:r>
              <a:rPr lang="en-US" sz="2400" dirty="0"/>
              <a:t>usage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40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Chap.3 </a:t>
            </a:r>
            <a:r>
              <a:rPr lang="it-IT" dirty="0"/>
              <a:t>Learning requires a method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912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31" y="972234"/>
            <a:ext cx="896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Mining, noun 1. Torturing the data until it confesses. . . and if you torture it long enough,</a:t>
            </a:r>
          </a:p>
          <a:p>
            <a:r>
              <a:rPr lang="en-US" dirty="0"/>
              <a:t>you can get it to confess to anything.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60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it-IT" dirty="0" smtClean="0"/>
              <a:t>Gist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Accurate classifiers can be built without any knowledge elicitation phase, </a:t>
            </a:r>
            <a:r>
              <a:rPr lang="en-US" sz="2400" b="1" dirty="0" smtClean="0"/>
              <a:t>just starting </a:t>
            </a:r>
            <a:r>
              <a:rPr lang="en-US" sz="2400" b="1" dirty="0"/>
              <a:t>from an abundant and representative set of example data</a:t>
            </a:r>
            <a:r>
              <a:rPr lang="en-US" sz="2400" dirty="0"/>
              <a:t>. This is a </a:t>
            </a:r>
            <a:r>
              <a:rPr lang="en-US" sz="2400" dirty="0" smtClean="0"/>
              <a:t>dramatic paradigm change.</a:t>
            </a:r>
            <a:endParaRPr lang="en-US" sz="2400" dirty="0"/>
          </a:p>
          <a:p>
            <a:r>
              <a:rPr lang="en-US" sz="2400" dirty="0"/>
              <a:t>ML is very powerful but requires a strict method (a kind of “pedagogy” of ML</a:t>
            </a:r>
            <a:r>
              <a:rPr lang="en-US" sz="2400" dirty="0" smtClean="0"/>
              <a:t>). For </a:t>
            </a:r>
            <a:r>
              <a:rPr lang="en-US" sz="2400" dirty="0"/>
              <a:t>sure, </a:t>
            </a:r>
            <a:r>
              <a:rPr lang="en-US" sz="2400" b="1" dirty="0"/>
              <a:t>never estimate performance on the training set </a:t>
            </a:r>
            <a:r>
              <a:rPr lang="en-US" sz="2400" dirty="0"/>
              <a:t>— this is a mortal sin: </a:t>
            </a:r>
            <a:r>
              <a:rPr lang="en-US" sz="2400" dirty="0" smtClean="0"/>
              <a:t>be aware </a:t>
            </a:r>
            <a:r>
              <a:rPr lang="en-US" sz="2400" dirty="0"/>
              <a:t>that re-using validation data will create optimistic estimates. If examples </a:t>
            </a:r>
            <a:r>
              <a:rPr lang="en-US" sz="2400" dirty="0" smtClean="0"/>
              <a:t>are scarce</a:t>
            </a:r>
            <a:r>
              <a:rPr lang="en-US" sz="2400" dirty="0"/>
              <a:t>, use </a:t>
            </a:r>
            <a:r>
              <a:rPr lang="en-US" sz="2400" b="1" dirty="0"/>
              <a:t>cross-validation</a:t>
            </a:r>
            <a:r>
              <a:rPr lang="en-US" sz="2400" dirty="0"/>
              <a:t> to show off that you are an expert ML user.</a:t>
            </a:r>
          </a:p>
          <a:p>
            <a:r>
              <a:rPr lang="en-US" sz="2400" dirty="0"/>
              <a:t>To be on the safe </a:t>
            </a:r>
            <a:r>
              <a:rPr lang="en-US" sz="2400" dirty="0" smtClean="0"/>
              <a:t>side, </a:t>
            </a:r>
            <a:r>
              <a:rPr lang="en-US" sz="2400" dirty="0"/>
              <a:t>set away some test </a:t>
            </a:r>
            <a:r>
              <a:rPr lang="en-US" sz="2400" dirty="0" smtClean="0"/>
              <a:t>examples and </a:t>
            </a:r>
            <a:r>
              <a:rPr lang="en-US" sz="2400" dirty="0"/>
              <a:t>use them only </a:t>
            </a:r>
            <a:r>
              <a:rPr lang="en-US" sz="2400" b="1" dirty="0"/>
              <a:t>once</a:t>
            </a:r>
            <a:r>
              <a:rPr lang="en-US" sz="2400" dirty="0"/>
              <a:t> at the end to estimate performance.</a:t>
            </a:r>
          </a:p>
          <a:p>
            <a:r>
              <a:rPr lang="en-US" sz="2400" dirty="0"/>
              <a:t>There is no single way to measure the performance of a model, </a:t>
            </a:r>
            <a:r>
              <a:rPr lang="en-US" sz="2400" b="1" dirty="0"/>
              <a:t>different kinds </a:t>
            </a:r>
            <a:r>
              <a:rPr lang="en-US" sz="2400" b="1" dirty="0" smtClean="0"/>
              <a:t>of mistakes </a:t>
            </a:r>
            <a:r>
              <a:rPr lang="en-US" sz="2400" dirty="0"/>
              <a:t>can have very different costs. Accuracy, precision and recall are some </a:t>
            </a:r>
            <a:r>
              <a:rPr lang="en-US" sz="2400" dirty="0" smtClean="0"/>
              <a:t>possibilities, </a:t>
            </a:r>
            <a:r>
              <a:rPr lang="en-US" sz="2400" dirty="0"/>
              <a:t>a confusion matrix is giving the complete </a:t>
            </a:r>
            <a:r>
              <a:rPr lang="en-US" sz="2400" dirty="0" smtClean="0"/>
              <a:t>picture for </a:t>
            </a:r>
            <a:r>
              <a:rPr lang="en-US" sz="2400" dirty="0"/>
              <a:t>more classes.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310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is learning?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</a:t>
            </a:r>
            <a:r>
              <a:rPr lang="it-IT" dirty="0" smtClean="0"/>
              <a:t>nifying different </a:t>
            </a:r>
            <a:r>
              <a:rPr lang="en-US" dirty="0" smtClean="0"/>
              <a:t>cases </a:t>
            </a:r>
            <a:r>
              <a:rPr lang="en-US" dirty="0"/>
              <a:t>by discovering the underlying explanatory laws</a:t>
            </a:r>
            <a:r>
              <a:rPr lang="en-US" dirty="0" smtClean="0"/>
              <a:t>.</a:t>
            </a:r>
          </a:p>
          <a:p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from examples is only a means to reach the real goal: </a:t>
            </a:r>
            <a:r>
              <a:rPr lang="en-US" dirty="0" smtClean="0"/>
              <a:t>generalization, the </a:t>
            </a:r>
            <a:r>
              <a:rPr lang="en-US" dirty="0"/>
              <a:t>capability of explaining new cases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31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Supervised learning architecture: feature extraction and classification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676400"/>
            <a:ext cx="90011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2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Performance estimation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If the goal is generalization, estimating the performance has to be </a:t>
            </a:r>
            <a:r>
              <a:rPr lang="en-US" dirty="0" smtClean="0"/>
              <a:t>done </a:t>
            </a:r>
            <a:r>
              <a:rPr lang="it-IT" dirty="0" smtClean="0"/>
              <a:t>with </a:t>
            </a:r>
            <a:r>
              <a:rPr lang="it-IT" dirty="0"/>
              <a:t>extreme </a:t>
            </a:r>
            <a:r>
              <a:rPr lang="it-IT" dirty="0" smtClean="0"/>
              <a:t>care</a:t>
            </a:r>
          </a:p>
          <a:p>
            <a:endParaRPr lang="it-IT" dirty="0"/>
          </a:p>
          <a:p>
            <a:r>
              <a:rPr lang="it-IT" dirty="0" smtClean="0"/>
              <a:t>Feature extraction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it-IT" dirty="0" smtClean="0"/>
              <a:t>	(</a:t>
            </a:r>
            <a:r>
              <a:rPr lang="it-IT" dirty="0"/>
              <a:t>xi; </a:t>
            </a:r>
            <a:r>
              <a:rPr lang="it-IT" b="1" dirty="0">
                <a:solidFill>
                  <a:srgbClr val="FF0000"/>
                </a:solidFill>
              </a:rPr>
              <a:t>yi</a:t>
            </a:r>
            <a:r>
              <a:rPr lang="it-IT" dirty="0"/>
              <a:t>), i = </a:t>
            </a:r>
            <a:r>
              <a:rPr lang="it-IT" dirty="0" smtClean="0"/>
              <a:t>1;...; L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Classification</a:t>
            </a:r>
          </a:p>
          <a:p>
            <a:r>
              <a:rPr lang="it-IT" dirty="0" smtClean="0"/>
              <a:t>Regression</a:t>
            </a:r>
          </a:p>
          <a:p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6026534"/>
            <a:ext cx="392697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Output can be probability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315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from labeled examples: minimization </a:t>
            </a:r>
            <a:r>
              <a:rPr lang="en-US" dirty="0" smtClean="0"/>
              <a:t>and </a:t>
            </a:r>
            <a:r>
              <a:rPr lang="it-IT" dirty="0" smtClean="0"/>
              <a:t>generalization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flexible </a:t>
            </a:r>
            <a:r>
              <a:rPr lang="en-US" b="1" dirty="0">
                <a:solidFill>
                  <a:srgbClr val="FF0000"/>
                </a:solidFill>
              </a:rPr>
              <a:t>model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f(</a:t>
            </a:r>
            <a:r>
              <a:rPr lang="en-US" b="1" dirty="0" err="1">
                <a:solidFill>
                  <a:srgbClr val="FF0000"/>
                </a:solidFill>
              </a:rPr>
              <a:t>x;w</a:t>
            </a:r>
            <a:r>
              <a:rPr lang="en-US" b="1" dirty="0">
                <a:solidFill>
                  <a:srgbClr val="FF0000"/>
                </a:solidFill>
              </a:rPr>
              <a:t>), </a:t>
            </a:r>
            <a:r>
              <a:rPr lang="en-US" dirty="0"/>
              <a:t>where the flexibility is given by some tunable </a:t>
            </a:r>
            <a:r>
              <a:rPr lang="en-US" dirty="0" smtClean="0"/>
              <a:t>parameters </a:t>
            </a:r>
            <a:r>
              <a:rPr lang="it-IT" dirty="0" smtClean="0"/>
              <a:t>(or </a:t>
            </a:r>
            <a:r>
              <a:rPr lang="it-IT" dirty="0"/>
              <a:t>weights) </a:t>
            </a:r>
            <a:r>
              <a:rPr lang="it-IT" b="1" dirty="0" smtClean="0">
                <a:solidFill>
                  <a:srgbClr val="FF0000"/>
                </a:solidFill>
              </a:rPr>
              <a:t>w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en-US" dirty="0"/>
              <a:t>determination of the best parameters is fully </a:t>
            </a:r>
            <a:r>
              <a:rPr lang="en-US" dirty="0" smtClean="0"/>
              <a:t>automated, this </a:t>
            </a:r>
            <a:r>
              <a:rPr lang="en-US" dirty="0"/>
              <a:t>is why the method is called </a:t>
            </a:r>
            <a:r>
              <a:rPr lang="en-US" i="1" dirty="0"/>
              <a:t>machine</a:t>
            </a:r>
            <a:r>
              <a:rPr lang="en-US" dirty="0"/>
              <a:t> learning after all</a:t>
            </a:r>
            <a:endParaRPr lang="it-IT" dirty="0"/>
          </a:p>
        </p:txBody>
      </p:sp>
      <p:pic>
        <p:nvPicPr>
          <p:cNvPr id="3074" name="Picture 2" descr="http://www.manualemeccanico.it/chiave_ingl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Flexible model with </a:t>
            </a:r>
            <a:r>
              <a:rPr lang="it-IT" i="1" dirty="0" smtClean="0"/>
              <a:t>internal parameters</a:t>
            </a:r>
            <a:r>
              <a:rPr lang="it-IT" dirty="0" smtClean="0"/>
              <a:t> (mental images)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http://2.bp.blogspot.com/-Cixc_AGgGsA/UXe8zsDJL1I/AAAAAAAAXiU/nPtBR0jVeH0/s1600/Platinum-Rolex-Daytona-Basel-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91" y="2667000"/>
            <a:ext cx="5282122" cy="38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anualemeccanico.it/chiave_ingl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1807"/>
            <a:ext cx="4174013" cy="32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5241964">
            <a:off x="1917159" y="2048262"/>
            <a:ext cx="796891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ght Arrow 6"/>
          <p:cNvSpPr/>
          <p:nvPr/>
        </p:nvSpPr>
        <p:spPr>
          <a:xfrm rot="12868696">
            <a:off x="7943043" y="5851382"/>
            <a:ext cx="796891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6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from labeled examples: minimization </a:t>
            </a:r>
            <a:r>
              <a:rPr lang="en-US" dirty="0" smtClean="0"/>
              <a:t>and </a:t>
            </a:r>
            <a:r>
              <a:rPr lang="it-IT" dirty="0" smtClean="0"/>
              <a:t>generalization (2)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fix the free parameters by demanding that the </a:t>
            </a:r>
            <a:r>
              <a:rPr lang="en-US" b="1" dirty="0"/>
              <a:t>learned </a:t>
            </a:r>
            <a:r>
              <a:rPr lang="en-US" b="1" dirty="0" smtClean="0"/>
              <a:t>model works </a:t>
            </a:r>
            <a:r>
              <a:rPr lang="en-US" b="1" dirty="0"/>
              <a:t>correctly on the examples in the training set</a:t>
            </a:r>
            <a:r>
              <a:rPr lang="en-US" dirty="0"/>
              <a:t>.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en-US" b="1" dirty="0"/>
              <a:t>power of optimization</a:t>
            </a:r>
            <a:r>
              <a:rPr lang="en-US" dirty="0"/>
              <a:t>: we start by defining an </a:t>
            </a:r>
            <a:r>
              <a:rPr lang="en-US" dirty="0" smtClean="0"/>
              <a:t>error measure </a:t>
            </a:r>
            <a:r>
              <a:rPr lang="en-US" dirty="0"/>
              <a:t>to be </a:t>
            </a:r>
            <a:r>
              <a:rPr lang="en-US" dirty="0" smtClean="0"/>
              <a:t>minimized, an automated optimization process to </a:t>
            </a:r>
            <a:r>
              <a:rPr lang="en-US" dirty="0"/>
              <a:t>determine optimal parameters</a:t>
            </a:r>
            <a:endParaRPr lang="it-IT" dirty="0"/>
          </a:p>
        </p:txBody>
      </p:sp>
      <p:pic>
        <p:nvPicPr>
          <p:cNvPr id="3074" name="Picture 2" descr="http://www.manualemeccanico.it/chiave_ingl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83" y="2573890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6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from labeled examples: minimization </a:t>
            </a:r>
            <a:r>
              <a:rPr lang="en-US" dirty="0" smtClean="0"/>
              <a:t>and </a:t>
            </a:r>
            <a:r>
              <a:rPr lang="it-IT" dirty="0" smtClean="0"/>
              <a:t>generalization (3)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suitable </a:t>
            </a:r>
            <a:r>
              <a:rPr lang="en-US" b="1" dirty="0"/>
              <a:t>error measure </a:t>
            </a:r>
            <a:r>
              <a:rPr lang="en-US" dirty="0"/>
              <a:t>is the </a:t>
            </a:r>
            <a:r>
              <a:rPr lang="en-US" b="1" dirty="0"/>
              <a:t>sum of the </a:t>
            </a:r>
            <a:r>
              <a:rPr lang="en-US" b="1" dirty="0" smtClean="0"/>
              <a:t>errors</a:t>
            </a:r>
            <a:r>
              <a:rPr lang="en-US" dirty="0" smtClean="0"/>
              <a:t> between </a:t>
            </a:r>
            <a:r>
              <a:rPr lang="en-US" dirty="0"/>
              <a:t>the correct answer (given by the example label) and the outcome predicted</a:t>
            </a:r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r>
              <a:rPr lang="en-US" dirty="0"/>
              <a:t>if the </a:t>
            </a:r>
            <a:r>
              <a:rPr lang="en-US" dirty="0" smtClean="0"/>
              <a:t>function is </a:t>
            </a:r>
            <a:r>
              <a:rPr lang="en-US" dirty="0"/>
              <a:t>smooth </a:t>
            </a:r>
            <a:r>
              <a:rPr lang="en-US" dirty="0" smtClean="0"/>
              <a:t>one </a:t>
            </a:r>
            <a:r>
              <a:rPr lang="en-US" dirty="0"/>
              <a:t>can discover points </a:t>
            </a:r>
            <a:r>
              <a:rPr lang="en-US" dirty="0" smtClean="0"/>
              <a:t>of low </a:t>
            </a:r>
            <a:r>
              <a:rPr lang="en-US" dirty="0"/>
              <a:t>altitude </a:t>
            </a:r>
            <a:r>
              <a:rPr lang="en-US" dirty="0" smtClean="0"/>
              <a:t>by </a:t>
            </a:r>
            <a:r>
              <a:rPr lang="en-US" dirty="0"/>
              <a:t>being blindfolded and parachuted to a random initial </a:t>
            </a:r>
            <a:r>
              <a:rPr lang="en-US" dirty="0" smtClean="0"/>
              <a:t>point…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 smtClean="0">
                <a:solidFill>
                  <a:srgbClr val="C00000"/>
                </a:solidFill>
              </a:rPr>
              <a:t>gradient descent</a:t>
            </a:r>
            <a:r>
              <a:rPr lang="en-US" dirty="0" smtClean="0"/>
              <a:t>)</a:t>
            </a:r>
            <a:endParaRPr lang="it-IT" dirty="0"/>
          </a:p>
        </p:txBody>
      </p:sp>
      <p:pic>
        <p:nvPicPr>
          <p:cNvPr id="3074" name="Picture 2" descr="http://www.manualemeccanico.it/chiave_ingl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31" y="2971800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933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Chap.3 Learning requires a method</vt:lpstr>
      <vt:lpstr>What is learning?</vt:lpstr>
      <vt:lpstr>Supervised learning architecture: feature extraction and classification</vt:lpstr>
      <vt:lpstr>Performance estimation</vt:lpstr>
      <vt:lpstr>Learning from labeled examples: minimization and generalization</vt:lpstr>
      <vt:lpstr>Flexible model with internal parameters (mental images)</vt:lpstr>
      <vt:lpstr>Learning from labeled examples: minimization and generalization (2)</vt:lpstr>
      <vt:lpstr>Learning from labeled examples: minimization and generalization (3)</vt:lpstr>
      <vt:lpstr>RMS (root mean square) error function</vt:lpstr>
      <vt:lpstr>Bias-Variance dilemma</vt:lpstr>
      <vt:lpstr>Bias-Variance dilemma</vt:lpstr>
      <vt:lpstr>Learn, validate, test!</vt:lpstr>
      <vt:lpstr>Learn, validate, test!</vt:lpstr>
      <vt:lpstr>K-fold Cross-validation</vt:lpstr>
      <vt:lpstr>K-fold Cross-validation</vt:lpstr>
      <vt:lpstr>Errors of different kinds</vt:lpstr>
      <vt:lpstr>Errors of different kinds</vt:lpstr>
      <vt:lpstr>Gist</vt:lpstr>
      <vt:lpstr>Gist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</dc:creator>
  <cp:lastModifiedBy>Lion</cp:lastModifiedBy>
  <cp:revision>21</cp:revision>
  <dcterms:created xsi:type="dcterms:W3CDTF">2006-08-16T00:00:00Z</dcterms:created>
  <dcterms:modified xsi:type="dcterms:W3CDTF">2015-10-06T12:37:45Z</dcterms:modified>
</cp:coreProperties>
</file>