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4" r:id="rId2"/>
    <p:sldId id="284" r:id="rId3"/>
    <p:sldId id="285" r:id="rId4"/>
    <p:sldId id="314" r:id="rId5"/>
    <p:sldId id="317" r:id="rId6"/>
    <p:sldId id="318" r:id="rId7"/>
    <p:sldId id="320" r:id="rId8"/>
    <p:sldId id="322" r:id="rId9"/>
    <p:sldId id="287" r:id="rId10"/>
    <p:sldId id="321" r:id="rId11"/>
    <p:sldId id="323" r:id="rId12"/>
    <p:sldId id="324" r:id="rId13"/>
    <p:sldId id="325" r:id="rId14"/>
    <p:sldId id="326" r:id="rId15"/>
    <p:sldId id="328" r:id="rId16"/>
    <p:sldId id="329" r:id="rId17"/>
    <p:sldId id="288" r:id="rId18"/>
    <p:sldId id="330" r:id="rId19"/>
    <p:sldId id="331" r:id="rId20"/>
    <p:sldId id="332" r:id="rId21"/>
    <p:sldId id="315" r:id="rId22"/>
    <p:sldId id="333" r:id="rId23"/>
    <p:sldId id="289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0"/>
    <a:srgbClr val="C9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hyperlinks to rank web </a:t>
            </a:r>
            <a:r>
              <a:rPr lang="en-US" dirty="0" smtClean="0"/>
              <a:t>pages (8)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rank values </a:t>
            </a:r>
            <a:r>
              <a:rPr lang="en-US" b="1" dirty="0" err="1"/>
              <a:t>p</a:t>
            </a:r>
            <a:r>
              <a:rPr lang="en-US" sz="2400" dirty="0" err="1"/>
              <a:t>k</a:t>
            </a:r>
            <a:r>
              <a:rPr lang="en-US" dirty="0"/>
              <a:t> at iteration k </a:t>
            </a:r>
            <a:r>
              <a:rPr lang="en-US" dirty="0" smtClean="0"/>
              <a:t>are </a:t>
            </a:r>
            <a:r>
              <a:rPr lang="en-US" dirty="0"/>
              <a:t>obtained by a </a:t>
            </a:r>
            <a:r>
              <a:rPr lang="en-US" b="1" dirty="0"/>
              <a:t>linear </a:t>
            </a:r>
            <a:r>
              <a:rPr lang="en-US" b="1" dirty="0" smtClean="0"/>
              <a:t>transformation </a:t>
            </a:r>
            <a:r>
              <a:rPr lang="en-US" dirty="0" smtClean="0"/>
              <a:t>of </a:t>
            </a:r>
            <a:r>
              <a:rPr lang="en-US" dirty="0"/>
              <a:t>the previous values through a </a:t>
            </a:r>
            <a:r>
              <a:rPr lang="en-US" dirty="0" smtClean="0"/>
              <a:t>matrix M (derived by analyzing hyperlinks)</a:t>
            </a:r>
          </a:p>
          <a:p>
            <a:endParaRPr lang="en-US" dirty="0"/>
          </a:p>
          <a:p>
            <a:r>
              <a:rPr lang="en-US" dirty="0" smtClean="0"/>
              <a:t>After k recalculations:</a:t>
            </a:r>
          </a:p>
          <a:p>
            <a:endParaRPr lang="it-I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04" y="3546213"/>
            <a:ext cx="2271215" cy="76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04" y="4926984"/>
            <a:ext cx="1916374" cy="7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312693" y="4476467"/>
            <a:ext cx="1869743" cy="586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77970" y="4291800"/>
            <a:ext cx="145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Matrix power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hyperlinks to rank web </a:t>
            </a:r>
            <a:r>
              <a:rPr lang="en-US" dirty="0" smtClean="0"/>
              <a:t>pages (9)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Assume </a:t>
            </a:r>
            <a:r>
              <a:rPr lang="en-US" dirty="0" smtClean="0"/>
              <a:t>a </a:t>
            </a:r>
            <a:r>
              <a:rPr lang="en-US" b="1" dirty="0"/>
              <a:t>basis of eigenvectors </a:t>
            </a:r>
            <a:r>
              <a:rPr lang="en-US" dirty="0"/>
              <a:t>of M </a:t>
            </a:r>
            <a:r>
              <a:rPr lang="en-US" dirty="0" smtClean="0"/>
              <a:t>exists</a:t>
            </a:r>
          </a:p>
          <a:p>
            <a:r>
              <a:rPr lang="en-US" dirty="0" smtClean="0"/>
              <a:t>let                              be the n </a:t>
            </a:r>
            <a:r>
              <a:rPr lang="en-US" b="1" dirty="0"/>
              <a:t>eigenvalues</a:t>
            </a:r>
            <a:r>
              <a:rPr lang="en-US" dirty="0"/>
              <a:t>, and </a:t>
            </a:r>
            <a:r>
              <a:rPr lang="en-US" b="1" dirty="0" smtClean="0"/>
              <a:t>v</a:t>
            </a:r>
            <a:r>
              <a:rPr lang="en-US" sz="2400" dirty="0" smtClean="0"/>
              <a:t>1</a:t>
            </a:r>
            <a:r>
              <a:rPr lang="en-US" dirty="0"/>
              <a:t>; </a:t>
            </a:r>
            <a:r>
              <a:rPr lang="en-US" b="1" dirty="0"/>
              <a:t>v</a:t>
            </a:r>
            <a:r>
              <a:rPr lang="en-US" sz="2400" dirty="0"/>
              <a:t>2</a:t>
            </a:r>
            <a:r>
              <a:rPr lang="en-US" dirty="0"/>
              <a:t>; </a:t>
            </a:r>
            <a:r>
              <a:rPr lang="en-US" dirty="0" smtClean="0"/>
              <a:t>…; </a:t>
            </a:r>
            <a:r>
              <a:rPr lang="en-US" b="1" dirty="0" err="1"/>
              <a:t>v</a:t>
            </a:r>
            <a:r>
              <a:rPr lang="en-US" sz="2400" dirty="0" err="1"/>
              <a:t>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corresponding </a:t>
            </a:r>
            <a:r>
              <a:rPr lang="en-US" b="1" dirty="0" smtClean="0"/>
              <a:t>eigenvectors</a:t>
            </a:r>
          </a:p>
          <a:p>
            <a:pPr marL="0" indent="0">
              <a:buNone/>
            </a:pPr>
            <a:r>
              <a:rPr lang="en-US" b="1" dirty="0" smtClean="0"/>
              <a:t>            M v</a:t>
            </a:r>
            <a:r>
              <a:rPr lang="en-US" sz="2400" dirty="0" smtClean="0"/>
              <a:t>i    </a:t>
            </a:r>
            <a:r>
              <a:rPr lang="en-US" dirty="0" smtClean="0"/>
              <a:t>= </a:t>
            </a:r>
            <a:r>
              <a:rPr lang="en-US" sz="2400" dirty="0" smtClean="0"/>
              <a:t> </a:t>
            </a:r>
            <a:r>
              <a:rPr lang="el-GR" dirty="0" smtClean="0"/>
              <a:t>λ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b="1" dirty="0" smtClean="0"/>
              <a:t>v</a:t>
            </a:r>
            <a:r>
              <a:rPr lang="en-US" sz="2400" dirty="0" smtClean="0"/>
              <a:t>i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λ</a:t>
            </a:r>
            <a:r>
              <a:rPr lang="en-US" sz="24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C00000"/>
                </a:solidFill>
              </a:rPr>
              <a:t>dominant eigenvalue</a:t>
            </a:r>
            <a:r>
              <a:rPr lang="en-US" dirty="0"/>
              <a:t>, so that </a:t>
            </a:r>
            <a:r>
              <a:rPr lang="en-US" dirty="0" smtClean="0"/>
              <a:t>|</a:t>
            </a:r>
            <a:r>
              <a:rPr lang="el-GR" dirty="0" smtClean="0"/>
              <a:t>λ</a:t>
            </a:r>
            <a:r>
              <a:rPr lang="en-US" sz="2400" dirty="0" smtClean="0"/>
              <a:t>1</a:t>
            </a:r>
            <a:r>
              <a:rPr lang="en-US" dirty="0" smtClean="0"/>
              <a:t>| </a:t>
            </a:r>
            <a:r>
              <a:rPr lang="en-US" dirty="0"/>
              <a:t>&gt; </a:t>
            </a:r>
            <a:r>
              <a:rPr lang="en-US" dirty="0" smtClean="0"/>
              <a:t>|</a:t>
            </a:r>
            <a:r>
              <a:rPr lang="el-GR" dirty="0" smtClean="0"/>
              <a:t>λ </a:t>
            </a:r>
            <a:r>
              <a:rPr lang="en-US" sz="2400" dirty="0" smtClean="0"/>
              <a:t>j</a:t>
            </a:r>
            <a:r>
              <a:rPr lang="en-US" dirty="0" smtClean="0"/>
              <a:t>| </a:t>
            </a:r>
            <a:r>
              <a:rPr lang="en-US" dirty="0"/>
              <a:t>for j &gt; 1.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initial vector </a:t>
            </a:r>
            <a:r>
              <a:rPr lang="en-US" b="1" dirty="0"/>
              <a:t>p</a:t>
            </a:r>
            <a:r>
              <a:rPr lang="en-US" sz="2400" dirty="0"/>
              <a:t>0</a:t>
            </a:r>
            <a:r>
              <a:rPr lang="en-US" dirty="0"/>
              <a:t> can be written as a linear combination of the basis vectors:</a:t>
            </a:r>
            <a:endParaRPr lang="it-IT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23" y="2092726"/>
            <a:ext cx="2245546" cy="48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62" y="5809315"/>
            <a:ext cx="5370836" cy="8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3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115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hyperlinks to rank web </a:t>
            </a:r>
            <a:r>
              <a:rPr lang="en-US" dirty="0" smtClean="0"/>
              <a:t>pages (10)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639"/>
            <a:ext cx="8229600" cy="587536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By linearity and definition of eigenvectors: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All </a:t>
            </a:r>
            <a:r>
              <a:rPr lang="en-US" dirty="0">
                <a:solidFill>
                  <a:srgbClr val="C00000"/>
                </a:solidFill>
              </a:rPr>
              <a:t>terms tends to zero apart from the one proportional to the </a:t>
            </a:r>
            <a:r>
              <a:rPr lang="en-US" b="1" dirty="0" smtClean="0">
                <a:solidFill>
                  <a:srgbClr val="C00000"/>
                </a:solidFill>
              </a:rPr>
              <a:t>dominant eigenvector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simple </a:t>
            </a:r>
            <a:r>
              <a:rPr lang="en-US" b="1" dirty="0"/>
              <a:t>iteration of matrix </a:t>
            </a:r>
            <a:r>
              <a:rPr lang="en-US" b="1" dirty="0" smtClean="0"/>
              <a:t>multiplication, </a:t>
            </a:r>
            <a:r>
              <a:rPr lang="en-US" dirty="0"/>
              <a:t>after starting from </a:t>
            </a:r>
            <a:r>
              <a:rPr lang="en-US" dirty="0" smtClean="0"/>
              <a:t>almost arbitrary </a:t>
            </a:r>
            <a:r>
              <a:rPr lang="en-US" dirty="0"/>
              <a:t>initial conditions </a:t>
            </a:r>
            <a:r>
              <a:rPr lang="en-US" dirty="0" smtClean="0"/>
              <a:t>extracts </a:t>
            </a:r>
            <a:r>
              <a:rPr lang="en-US" dirty="0"/>
              <a:t>the dominant eigenvector</a:t>
            </a:r>
            <a:r>
              <a:rPr lang="en-US" dirty="0" smtClean="0"/>
              <a:t>!</a:t>
            </a:r>
          </a:p>
          <a:p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ower method </a:t>
            </a:r>
            <a:r>
              <a:rPr lang="en-US" dirty="0" smtClean="0"/>
              <a:t>for obtaining the dominant eigenvector by the </a:t>
            </a:r>
            <a:r>
              <a:rPr lang="en-US" i="1" dirty="0" smtClean="0"/>
              <a:t>power</a:t>
            </a:r>
            <a:r>
              <a:rPr lang="en-US" dirty="0" smtClean="0"/>
              <a:t> of a matrix: M</a:t>
            </a:r>
            <a:r>
              <a:rPr lang="en-US" baseline="30000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)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4" y="1424407"/>
            <a:ext cx="8034438" cy="17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501713" y="2826258"/>
            <a:ext cx="619295" cy="461665"/>
            <a:chOff x="4569953" y="3440418"/>
            <a:chExt cx="619295" cy="46166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69953" y="3684897"/>
              <a:ext cx="32959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849090" y="34404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78993" y="2828530"/>
            <a:ext cx="619295" cy="461665"/>
            <a:chOff x="4569953" y="3440418"/>
            <a:chExt cx="619295" cy="46166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569953" y="3684897"/>
              <a:ext cx="32959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49090" y="344041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76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3" y="-121154"/>
            <a:ext cx="887104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surprising connection with web surfing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639"/>
            <a:ext cx="8229600" cy="5875361"/>
          </a:xfrm>
        </p:spPr>
        <p:txBody>
          <a:bodyPr>
            <a:normAutofit/>
          </a:bodyPr>
          <a:lstStyle/>
          <a:p>
            <a:r>
              <a:rPr lang="en-US" dirty="0" smtClean="0"/>
              <a:t>Modeling the movement </a:t>
            </a:r>
            <a:r>
              <a:rPr lang="en-US" dirty="0"/>
              <a:t>of a </a:t>
            </a:r>
            <a:r>
              <a:rPr lang="en-US" b="1" dirty="0"/>
              <a:t>web </a:t>
            </a:r>
            <a:r>
              <a:rPr lang="en-US" b="1" dirty="0" smtClean="0"/>
              <a:t>surfer </a:t>
            </a:r>
            <a:r>
              <a:rPr lang="en-US" dirty="0" smtClean="0"/>
              <a:t>on </a:t>
            </a:r>
            <a:r>
              <a:rPr lang="en-US" dirty="0"/>
              <a:t>the various web </a:t>
            </a:r>
            <a:r>
              <a:rPr lang="en-US" dirty="0" smtClean="0"/>
              <a:t>pages</a:t>
            </a:r>
          </a:p>
          <a:p>
            <a:r>
              <a:rPr lang="en-US" dirty="0"/>
              <a:t>Let E be the adjacency matrix of the web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  if </a:t>
            </a:r>
            <a:r>
              <a:rPr lang="en-US" dirty="0"/>
              <a:t>and only if there is a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link </a:t>
            </a:r>
            <a:r>
              <a:rPr lang="en-US" dirty="0"/>
              <a:t>from page u to page v.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>
                <a:solidFill>
                  <a:srgbClr val="C00000"/>
                </a:solidFill>
              </a:rPr>
              <a:t>the probability 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srgbClr val="C00000"/>
                </a:solidFill>
              </a:rPr>
              <a:t>       </a:t>
            </a:r>
            <a:r>
              <a:rPr lang="it-IT" dirty="0">
                <a:solidFill>
                  <a:srgbClr val="C00000"/>
                </a:solidFill>
              </a:rPr>
              <a:t>of </a:t>
            </a:r>
            <a:r>
              <a:rPr lang="it-IT" dirty="0" smtClean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surfer </a:t>
            </a:r>
            <a:r>
              <a:rPr lang="en-US" dirty="0">
                <a:solidFill>
                  <a:srgbClr val="C00000"/>
                </a:solidFill>
              </a:rPr>
              <a:t>being at page v</a:t>
            </a:r>
            <a:r>
              <a:rPr lang="en-US" dirty="0"/>
              <a:t> after </a:t>
            </a:r>
            <a:r>
              <a:rPr lang="en-US" dirty="0" smtClean="0"/>
              <a:t>one step?</a:t>
            </a:r>
          </a:p>
          <a:p>
            <a:r>
              <a:rPr lang="en-US" dirty="0" smtClean="0"/>
              <a:t>Let                       </a:t>
            </a:r>
            <a:r>
              <a:rPr lang="en-US" dirty="0"/>
              <a:t>be the out-degree of page </a:t>
            </a:r>
            <a:r>
              <a:rPr lang="en-US" dirty="0" smtClean="0"/>
              <a:t>u</a:t>
            </a:r>
          </a:p>
          <a:p>
            <a:r>
              <a:rPr lang="en-US" dirty="0" smtClean="0"/>
              <a:t>After defining </a:t>
            </a:r>
          </a:p>
          <a:p>
            <a:endParaRPr lang="it-I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8" y="2701475"/>
            <a:ext cx="3600732" cy="4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33" y="3674110"/>
            <a:ext cx="646775" cy="74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40" y="4942195"/>
            <a:ext cx="1632329" cy="62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46" y="5528410"/>
            <a:ext cx="1757862" cy="90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7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1154"/>
            <a:ext cx="92668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surprising connection with web surfing (2)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639"/>
            <a:ext cx="8229600" cy="5875361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One obtains: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After i steps:                            (again, iteration of matrix multiplication)</a:t>
            </a:r>
          </a:p>
          <a:p>
            <a:r>
              <a:rPr lang="en-US" dirty="0"/>
              <a:t>If E is irreducible and </a:t>
            </a:r>
            <a:r>
              <a:rPr lang="en-US" dirty="0" smtClean="0"/>
              <a:t>aperiodic, 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 converges to the largest eigenvector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prestige (rank) of a page </a:t>
            </a:r>
            <a:r>
              <a:rPr lang="en-US" dirty="0"/>
              <a:t>can be interpreted also as </a:t>
            </a:r>
            <a:r>
              <a:rPr lang="en-US" b="1" dirty="0">
                <a:solidFill>
                  <a:srgbClr val="C00000"/>
                </a:solidFill>
              </a:rPr>
              <a:t>probability that a </a:t>
            </a:r>
            <a:r>
              <a:rPr lang="en-US" b="1" dirty="0" smtClean="0">
                <a:solidFill>
                  <a:srgbClr val="C00000"/>
                </a:solidFill>
              </a:rPr>
              <a:t>random surfer </a:t>
            </a:r>
            <a:r>
              <a:rPr lang="en-US" dirty="0">
                <a:solidFill>
                  <a:srgbClr val="C00000"/>
                </a:solidFill>
              </a:rPr>
              <a:t>following links </a:t>
            </a:r>
            <a:r>
              <a:rPr lang="en-US" b="1" dirty="0">
                <a:solidFill>
                  <a:srgbClr val="C00000"/>
                </a:solidFill>
              </a:rPr>
              <a:t>will be found at a given page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65" y="1424294"/>
            <a:ext cx="4805434" cy="86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48" y="2348974"/>
            <a:ext cx="2103958" cy="88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48" y="4153895"/>
            <a:ext cx="2139251" cy="10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9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1154"/>
            <a:ext cx="92804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surprising connection with web surfing (3)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639"/>
            <a:ext cx="8229600" cy="5875361"/>
          </a:xfrm>
        </p:spPr>
        <p:txBody>
          <a:bodyPr>
            <a:normAutofit/>
          </a:bodyPr>
          <a:lstStyle/>
          <a:p>
            <a:r>
              <a:rPr lang="en-US" dirty="0" smtClean="0"/>
              <a:t>Real-world </a:t>
            </a:r>
            <a:r>
              <a:rPr lang="en-US" dirty="0"/>
              <a:t>transition </a:t>
            </a:r>
            <a:r>
              <a:rPr lang="en-US" dirty="0" smtClean="0"/>
              <a:t>matrices: Web </a:t>
            </a:r>
            <a:r>
              <a:rPr lang="en-US" dirty="0"/>
              <a:t>is not strongly connected, and that </a:t>
            </a:r>
            <a:r>
              <a:rPr lang="en-US" b="1" dirty="0"/>
              <a:t>random walks can be </a:t>
            </a:r>
            <a:r>
              <a:rPr lang="en-US" b="1" dirty="0" smtClean="0"/>
              <a:t>trapped </a:t>
            </a:r>
            <a:r>
              <a:rPr lang="en-US" dirty="0" smtClean="0"/>
              <a:t>into </a:t>
            </a:r>
            <a:r>
              <a:rPr lang="en-US" dirty="0"/>
              <a:t>cycles.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damping factor” corresponding to a </a:t>
            </a:r>
            <a:r>
              <a:rPr lang="en-US" dirty="0" smtClean="0"/>
              <a:t>user with an</a:t>
            </a:r>
            <a:r>
              <a:rPr lang="en-US" b="1" dirty="0" smtClean="0"/>
              <a:t> </a:t>
            </a:r>
            <a:r>
              <a:rPr lang="en-US" b="1" dirty="0"/>
              <a:t>arbitrary probability d of going </a:t>
            </a:r>
            <a:r>
              <a:rPr lang="en-US" b="1" dirty="0" smtClean="0"/>
              <a:t>to a </a:t>
            </a:r>
            <a:r>
              <a:rPr lang="en-US" b="1" dirty="0"/>
              <a:t>random page </a:t>
            </a:r>
            <a:r>
              <a:rPr lang="en-US" dirty="0"/>
              <a:t>(even unconnected) at every </a:t>
            </a:r>
            <a:r>
              <a:rPr lang="en-US" dirty="0" smtClean="0"/>
              <a:t>step</a:t>
            </a:r>
          </a:p>
          <a:p>
            <a:r>
              <a:rPr lang="en-US" dirty="0" smtClean="0"/>
              <a:t>The transition becomes (</a:t>
            </a:r>
            <a:r>
              <a:rPr lang="en-US" b="1" dirty="0" smtClean="0"/>
              <a:t>1</a:t>
            </a:r>
            <a:r>
              <a:rPr lang="en-US" dirty="0" smtClean="0"/>
              <a:t> is the identity matrix)</a:t>
            </a:r>
            <a:endParaRPr lang="it-I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08" y="5228087"/>
            <a:ext cx="5048446" cy="141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9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125" y="-284930"/>
            <a:ext cx="94033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surprising connection with web surfing (4)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3100"/>
            <a:ext cx="6994478" cy="5427450"/>
          </a:xfrm>
        </p:spPr>
        <p:txBody>
          <a:bodyPr>
            <a:normAutofit/>
          </a:bodyPr>
          <a:lstStyle/>
          <a:p>
            <a:r>
              <a:rPr lang="en-US" dirty="0" smtClean="0"/>
              <a:t>The eigenvector corresponding to the largest eigenvalue can be obtained:</a:t>
            </a:r>
          </a:p>
          <a:p>
            <a:endParaRPr lang="it-I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69" y="1816837"/>
            <a:ext cx="7347827" cy="42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843" y="6100550"/>
            <a:ext cx="8093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Normalization </a:t>
            </a:r>
            <a:r>
              <a:rPr lang="en-US" dirty="0" smtClean="0"/>
              <a:t>to </a:t>
            </a:r>
            <a:r>
              <a:rPr lang="en-US" dirty="0"/>
              <a:t>avoid very large components and </a:t>
            </a:r>
            <a:r>
              <a:rPr lang="en-US" dirty="0" smtClean="0"/>
              <a:t> numerical problems. One is</a:t>
            </a:r>
            <a:r>
              <a:rPr lang="en-US" dirty="0"/>
              <a:t> </a:t>
            </a:r>
            <a:r>
              <a:rPr lang="en-US" dirty="0" smtClean="0"/>
              <a:t>not </a:t>
            </a:r>
            <a:r>
              <a:rPr lang="en-US" dirty="0"/>
              <a:t>interested in absolute prestige values but in relative ones</a:t>
            </a:r>
            <a:endParaRPr lang="it-IT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4401404" y="5745707"/>
            <a:ext cx="1767384" cy="354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2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Identifying hubs and authorities: HITS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402"/>
            <a:ext cx="82296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different analysis of the web. In a scientific community </a:t>
            </a:r>
            <a:r>
              <a:rPr lang="en-US" dirty="0" smtClean="0"/>
              <a:t>good </a:t>
            </a:r>
            <a:r>
              <a:rPr lang="en-US" dirty="0"/>
              <a:t>articles are either </a:t>
            </a:r>
            <a:r>
              <a:rPr lang="en-US" b="1" dirty="0">
                <a:solidFill>
                  <a:srgbClr val="C00000"/>
                </a:solidFill>
              </a:rPr>
              <a:t>seminal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(i.e., many others reference to them) or </a:t>
            </a:r>
            <a:r>
              <a:rPr lang="en-US" b="1" dirty="0" smtClean="0">
                <a:solidFill>
                  <a:srgbClr val="C00000"/>
                </a:solidFill>
              </a:rPr>
              <a:t>surveys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(i.e</a:t>
            </a:r>
            <a:r>
              <a:rPr lang="en-US" dirty="0"/>
              <a:t>., they reference to many others</a:t>
            </a:r>
            <a:r>
              <a:rPr lang="en-US" dirty="0" smtClean="0"/>
              <a:t>).</a:t>
            </a:r>
          </a:p>
          <a:p>
            <a:r>
              <a:rPr lang="en-US" dirty="0"/>
              <a:t>In the </a:t>
            </a:r>
            <a:r>
              <a:rPr lang="en-US" dirty="0" smtClean="0"/>
              <a:t>web. </a:t>
            </a:r>
            <a:r>
              <a:rPr lang="en-US" dirty="0"/>
              <a:t>pages may be </a:t>
            </a:r>
            <a:r>
              <a:rPr lang="en-US" b="1" dirty="0">
                <a:solidFill>
                  <a:srgbClr val="C00000"/>
                </a:solidFill>
              </a:rPr>
              <a:t>authorities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b="1" dirty="0" smtClean="0">
                <a:solidFill>
                  <a:srgbClr val="C00000"/>
                </a:solidFill>
              </a:rPr>
              <a:t>hubs</a:t>
            </a:r>
            <a:r>
              <a:rPr lang="en-US" dirty="0" smtClean="0"/>
              <a:t>. </a:t>
            </a:r>
            <a:r>
              <a:rPr lang="en-US" dirty="0"/>
              <a:t>For example portals are very good </a:t>
            </a:r>
            <a:r>
              <a:rPr lang="en-US" dirty="0" smtClean="0"/>
              <a:t>hubs.</a:t>
            </a:r>
          </a:p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score measures, called </a:t>
            </a:r>
            <a:r>
              <a:rPr lang="en-US" dirty="0" err="1" smtClean="0"/>
              <a:t>hubness</a:t>
            </a:r>
            <a:r>
              <a:rPr lang="en-US" dirty="0"/>
              <a:t> </a:t>
            </a:r>
            <a:r>
              <a:rPr lang="it-IT" dirty="0" smtClean="0"/>
              <a:t>and </a:t>
            </a:r>
            <a:r>
              <a:rPr lang="it-IT" dirty="0"/>
              <a:t>authority: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21" y="5522534"/>
            <a:ext cx="4546698" cy="86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3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2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Identifying hubs and authorities: </a:t>
            </a:r>
            <a:r>
              <a:rPr lang="en-US" dirty="0" smtClean="0"/>
              <a:t>HITS (2)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006"/>
            <a:ext cx="8229600" cy="54420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HITS algorithm (Hyperlink-Induced Topic Search</a:t>
            </a:r>
            <a:r>
              <a:rPr lang="en-US" dirty="0" smtClean="0"/>
              <a:t>)</a:t>
            </a:r>
          </a:p>
          <a:p>
            <a:r>
              <a:rPr lang="en-US" dirty="0"/>
              <a:t>Given query q, let </a:t>
            </a:r>
            <a:r>
              <a:rPr lang="en-US" dirty="0" err="1"/>
              <a:t>Rq</a:t>
            </a:r>
            <a:r>
              <a:rPr lang="en-US" dirty="0"/>
              <a:t> be the </a:t>
            </a:r>
            <a:r>
              <a:rPr lang="en-US" b="1" dirty="0"/>
              <a:t>root set </a:t>
            </a:r>
            <a:r>
              <a:rPr lang="en-US" dirty="0"/>
              <a:t>returned by an IR system. The </a:t>
            </a:r>
            <a:r>
              <a:rPr lang="en-US" dirty="0" smtClean="0"/>
              <a:t>computation is </a:t>
            </a:r>
            <a:r>
              <a:rPr lang="en-US" dirty="0"/>
              <a:t>performed only on this result </a:t>
            </a:r>
            <a:r>
              <a:rPr lang="en-US" dirty="0" smtClean="0"/>
              <a:t>set.</a:t>
            </a:r>
          </a:p>
          <a:p>
            <a:r>
              <a:rPr lang="en-US" dirty="0"/>
              <a:t>The </a:t>
            </a:r>
            <a:r>
              <a:rPr lang="en-US" b="1" dirty="0"/>
              <a:t>expanded set </a:t>
            </a:r>
            <a:r>
              <a:rPr lang="en-US" dirty="0"/>
              <a:t>is formed by adding all nodes linked to the root set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Let </a:t>
            </a:r>
            <a:r>
              <a:rPr lang="en-US" dirty="0" err="1"/>
              <a:t>Eq</a:t>
            </a:r>
            <a:r>
              <a:rPr lang="en-US" dirty="0"/>
              <a:t> be the induced link subset, </a:t>
            </a:r>
            <a:r>
              <a:rPr lang="en-US" dirty="0" err="1"/>
              <a:t>Gq</a:t>
            </a:r>
            <a:r>
              <a:rPr lang="en-US" dirty="0"/>
              <a:t> = (</a:t>
            </a:r>
            <a:r>
              <a:rPr lang="en-US" dirty="0" err="1"/>
              <a:t>Vq;Eq</a:t>
            </a:r>
            <a:r>
              <a:rPr lang="en-US" dirty="0"/>
              <a:t>).</a:t>
            </a:r>
            <a:endParaRPr lang="it-I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35" y="4761042"/>
            <a:ext cx="7187045" cy="78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6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Identifying hubs and authorities: </a:t>
            </a:r>
            <a:r>
              <a:rPr lang="en-US" dirty="0" smtClean="0"/>
              <a:t>HITS (3)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006"/>
            <a:ext cx="8229600" cy="5442045"/>
          </a:xfrm>
        </p:spPr>
        <p:txBody>
          <a:bodyPr>
            <a:normAutofit/>
          </a:bodyPr>
          <a:lstStyle/>
          <a:p>
            <a:r>
              <a:rPr lang="it-IT" dirty="0"/>
              <a:t>Authority and </a:t>
            </a:r>
            <a:r>
              <a:rPr lang="it-IT" dirty="0" smtClean="0"/>
              <a:t>hub </a:t>
            </a:r>
            <a:r>
              <a:rPr lang="en-US" dirty="0" smtClean="0"/>
              <a:t>values </a:t>
            </a:r>
            <a:r>
              <a:rPr lang="en-US" dirty="0"/>
              <a:t>are defined in terms of one </a:t>
            </a:r>
            <a:r>
              <a:rPr lang="en-US" dirty="0" smtClean="0"/>
              <a:t>another</a:t>
            </a:r>
          </a:p>
          <a:p>
            <a:r>
              <a:rPr lang="en-US" b="1" dirty="0"/>
              <a:t>hub score </a:t>
            </a:r>
            <a:r>
              <a:rPr lang="en-US" dirty="0" err="1"/>
              <a:t>h</a:t>
            </a:r>
            <a:r>
              <a:rPr lang="en-US" sz="2400" dirty="0" err="1"/>
              <a:t>u</a:t>
            </a:r>
            <a:r>
              <a:rPr lang="en-US" dirty="0"/>
              <a:t> </a:t>
            </a:r>
            <a:r>
              <a:rPr lang="en-US" dirty="0" smtClean="0"/>
              <a:t>proportional </a:t>
            </a:r>
            <a:r>
              <a:rPr lang="en-US" dirty="0"/>
              <a:t>to sum of referred authorities</a:t>
            </a:r>
            <a:r>
              <a:rPr lang="en-US" dirty="0" smtClean="0"/>
              <a:t>, </a:t>
            </a:r>
            <a:r>
              <a:rPr lang="en-US" b="1" dirty="0"/>
              <a:t>authority score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sz="2400" dirty="0" smtClean="0"/>
              <a:t>u</a:t>
            </a:r>
            <a:r>
              <a:rPr lang="en-US" dirty="0" smtClean="0"/>
              <a:t> </a:t>
            </a:r>
            <a:r>
              <a:rPr lang="en-US" dirty="0"/>
              <a:t>proportional to the sum of referring hubs</a:t>
            </a:r>
            <a:endParaRPr lang="it-I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04" y="4319446"/>
            <a:ext cx="2237483" cy="122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4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and </a:t>
            </a:r>
            <a:r>
              <a:rPr lang="en-US"/>
              <a:t>web </a:t>
            </a:r>
            <a:r>
              <a:rPr lang="en-US" smtClean="0"/>
              <a:t>mining – part 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74" y="2271931"/>
            <a:ext cx="6075012" cy="4047152"/>
          </a:xfrm>
        </p:spPr>
      </p:pic>
      <p:sp>
        <p:nvSpPr>
          <p:cNvPr id="5" name="TextBox 4"/>
          <p:cNvSpPr txBox="1"/>
          <p:nvPr/>
        </p:nvSpPr>
        <p:spPr>
          <a:xfrm>
            <a:off x="237067" y="1625600"/>
            <a:ext cx="8568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Wholly new forms of encyclopedias will appear, ready made with a mesh of associative trails running through them, ready to be dropped into the memex and there amplified.</a:t>
            </a:r>
          </a:p>
          <a:p>
            <a:r>
              <a:rPr lang="en-US" dirty="0"/>
              <a:t> (Vannevar Bush, 1945)</a:t>
            </a:r>
          </a:p>
        </p:txBody>
      </p:sp>
    </p:spTree>
    <p:extLst>
      <p:ext uri="{BB962C8B-B14F-4D97-AF65-F5344CB8AC3E}">
        <p14:creationId xmlns:p14="http://schemas.microsoft.com/office/powerpoint/2010/main" val="24859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Identifying hubs and authorities: </a:t>
            </a:r>
            <a:r>
              <a:rPr lang="en-US" dirty="0" smtClean="0"/>
              <a:t>HITS (4)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006"/>
            <a:ext cx="8229600" cy="55989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iterated method </a:t>
            </a:r>
            <a:r>
              <a:rPr lang="en-US" dirty="0" smtClean="0"/>
              <a:t>in HITS: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top-ranking authorities and hubs </a:t>
            </a:r>
            <a:r>
              <a:rPr lang="en-US" dirty="0" smtClean="0"/>
              <a:t>are reported </a:t>
            </a:r>
            <a:r>
              <a:rPr lang="en-US" dirty="0"/>
              <a:t>to the user.</a:t>
            </a:r>
          </a:p>
          <a:p>
            <a:r>
              <a:rPr lang="it-IT" dirty="0"/>
              <a:t>The principal eigenvector identifies the largest dense </a:t>
            </a:r>
            <a:r>
              <a:rPr lang="it-IT" b="1" dirty="0"/>
              <a:t>bipartite subgraph</a:t>
            </a:r>
            <a:r>
              <a:rPr lang="it-IT" dirty="0"/>
              <a:t>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69" y="1765678"/>
            <a:ext cx="5456572" cy="30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1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in web mining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web search, to </a:t>
            </a:r>
            <a:r>
              <a:rPr lang="en-US" dirty="0"/>
              <a:t>avoid overloading the user, </a:t>
            </a:r>
            <a:r>
              <a:rPr lang="en-US" b="1" dirty="0" smtClean="0">
                <a:solidFill>
                  <a:srgbClr val="C00000"/>
                </a:solidFill>
              </a:rPr>
              <a:t>identify </a:t>
            </a:r>
            <a:r>
              <a:rPr lang="en-US" b="1" dirty="0">
                <a:solidFill>
                  <a:srgbClr val="C00000"/>
                </a:solidFill>
              </a:rPr>
              <a:t>groups </a:t>
            </a:r>
            <a:r>
              <a:rPr lang="en-US" dirty="0"/>
              <a:t>of closely </a:t>
            </a:r>
            <a:r>
              <a:rPr lang="en-US" dirty="0" smtClean="0"/>
              <a:t>related documents,  show </a:t>
            </a:r>
            <a:r>
              <a:rPr lang="en-US" dirty="0"/>
              <a:t>only a small number of </a:t>
            </a:r>
            <a:r>
              <a:rPr lang="en-US" dirty="0" smtClean="0"/>
              <a:t>representative </a:t>
            </a:r>
            <a:r>
              <a:rPr lang="it-IT" b="1" dirty="0" smtClean="0">
                <a:solidFill>
                  <a:srgbClr val="C00000"/>
                </a:solidFill>
              </a:rPr>
              <a:t>prototypes</a:t>
            </a:r>
            <a:r>
              <a:rPr lang="it-IT" dirty="0" smtClean="0"/>
              <a:t>.</a:t>
            </a:r>
          </a:p>
          <a:p>
            <a:r>
              <a:rPr lang="en-US" dirty="0" smtClean="0"/>
              <a:t>Queries </a:t>
            </a:r>
            <a:r>
              <a:rPr lang="en-US" dirty="0"/>
              <a:t>can be </a:t>
            </a:r>
            <a:r>
              <a:rPr lang="en-US" dirty="0" smtClean="0"/>
              <a:t>ambiguous. </a:t>
            </a:r>
            <a:r>
              <a:rPr lang="en-US" dirty="0"/>
              <a:t>For </a:t>
            </a:r>
            <a:r>
              <a:rPr lang="en-US" dirty="0" smtClean="0"/>
              <a:t>example, </a:t>
            </a:r>
            <a:r>
              <a:rPr lang="en-US" i="1" dirty="0" smtClean="0"/>
              <a:t>star</a:t>
            </a:r>
            <a:r>
              <a:rPr lang="en-US" dirty="0" smtClean="0"/>
              <a:t>: movie </a:t>
            </a:r>
            <a:r>
              <a:rPr lang="en-US" dirty="0"/>
              <a:t>stars, or </a:t>
            </a:r>
            <a:r>
              <a:rPr lang="en-US" dirty="0" smtClean="0"/>
              <a:t> </a:t>
            </a:r>
            <a:r>
              <a:rPr lang="en-US" dirty="0"/>
              <a:t>celestial </a:t>
            </a:r>
            <a:r>
              <a:rPr lang="en-US" dirty="0" smtClean="0"/>
              <a:t>objects?</a:t>
            </a:r>
            <a:endParaRPr lang="en-US" dirty="0"/>
          </a:p>
          <a:p>
            <a:r>
              <a:rPr lang="en-US" dirty="0"/>
              <a:t>Mutual </a:t>
            </a:r>
            <a:r>
              <a:rPr lang="en-US" b="1" dirty="0"/>
              <a:t>similarities</a:t>
            </a:r>
            <a:r>
              <a:rPr lang="en-US" dirty="0"/>
              <a:t> in term vector space can help </a:t>
            </a:r>
            <a:r>
              <a:rPr lang="en-US" dirty="0" smtClean="0"/>
              <a:t>clustering.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5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in web mining</a:t>
            </a:r>
            <a:r>
              <a:rPr lang="en-US" dirty="0" smtClean="0"/>
              <a:t> (2)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426"/>
            <a:ext cx="8229600" cy="50769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Retrieved pages can be characterized</a:t>
            </a:r>
            <a:r>
              <a:rPr lang="en-US" dirty="0"/>
              <a:t> </a:t>
            </a:r>
            <a:r>
              <a:rPr lang="en-US" dirty="0" smtClean="0"/>
              <a:t>either </a:t>
            </a:r>
            <a:r>
              <a:rPr lang="en-US" b="1" dirty="0"/>
              <a:t>internally</a:t>
            </a:r>
            <a:r>
              <a:rPr lang="en-US" dirty="0"/>
              <a:t> by some intrinsic property (e.g., terms contained, </a:t>
            </a:r>
            <a:r>
              <a:rPr lang="en-US" dirty="0" smtClean="0"/>
              <a:t>coordinates in </a:t>
            </a:r>
            <a:r>
              <a:rPr lang="en-US" dirty="0"/>
              <a:t>TF-IDF space) or </a:t>
            </a:r>
            <a:r>
              <a:rPr lang="en-US" b="1" dirty="0"/>
              <a:t>externally</a:t>
            </a:r>
            <a:r>
              <a:rPr lang="en-US" dirty="0"/>
              <a:t> by a measure of distance </a:t>
            </a:r>
            <a:r>
              <a:rPr lang="en-US" dirty="0" smtClean="0"/>
              <a:t>between </a:t>
            </a:r>
            <a:r>
              <a:rPr lang="en-US" dirty="0"/>
              <a:t>pairs. Examples are: Euclidean distance, dot product, </a:t>
            </a:r>
            <a:r>
              <a:rPr lang="en-US" dirty="0" err="1" smtClean="0"/>
              <a:t>Jaccard</a:t>
            </a:r>
            <a:r>
              <a:rPr lang="en-US" dirty="0"/>
              <a:t> </a:t>
            </a:r>
            <a:r>
              <a:rPr lang="it-IT" dirty="0" smtClean="0"/>
              <a:t>coefficient.</a:t>
            </a:r>
          </a:p>
          <a:p>
            <a:endParaRPr lang="it-IT" dirty="0" smtClean="0"/>
          </a:p>
          <a:p>
            <a:r>
              <a:rPr lang="en-US" dirty="0"/>
              <a:t>After defining the metric, the usual </a:t>
            </a:r>
            <a:r>
              <a:rPr lang="en-US" b="1" dirty="0"/>
              <a:t>bottom-up </a:t>
            </a:r>
            <a:r>
              <a:rPr lang="en-US" b="1" dirty="0" smtClean="0"/>
              <a:t>or </a:t>
            </a:r>
            <a:r>
              <a:rPr lang="en-US" b="1" dirty="0"/>
              <a:t>top-down </a:t>
            </a:r>
            <a:r>
              <a:rPr lang="en-US" b="1" dirty="0" smtClean="0"/>
              <a:t>clustering </a:t>
            </a:r>
            <a:r>
              <a:rPr lang="it-IT" dirty="0" smtClean="0"/>
              <a:t>techniques </a:t>
            </a:r>
            <a:r>
              <a:rPr lang="it-IT" dirty="0"/>
              <a:t>can be </a:t>
            </a:r>
            <a:r>
              <a:rPr lang="it-IT" dirty="0" smtClean="0"/>
              <a:t>used (see chapter on clustering).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88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/>
          <a:lstStyle/>
          <a:p>
            <a:r>
              <a:rPr lang="it-IT" dirty="0" smtClean="0"/>
              <a:t>Gist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287"/>
            <a:ext cx="8229600" cy="54454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Web is a vast expanse of data, some of it structured, some </a:t>
            </a:r>
            <a:r>
              <a:rPr lang="en-US" dirty="0" smtClean="0"/>
              <a:t>partially structured </a:t>
            </a:r>
            <a:r>
              <a:rPr lang="en-US" dirty="0"/>
              <a:t>or not at all.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Crawling </a:t>
            </a:r>
            <a:r>
              <a:rPr lang="en-US" b="1" dirty="0"/>
              <a:t>and indexing </a:t>
            </a:r>
            <a:r>
              <a:rPr lang="en-US" dirty="0"/>
              <a:t>are systematic methods </a:t>
            </a:r>
            <a:r>
              <a:rPr lang="en-US" dirty="0" smtClean="0"/>
              <a:t>to visit </a:t>
            </a:r>
            <a:r>
              <a:rPr lang="en-US" dirty="0"/>
              <a:t>web pages, harvest the information contained therein and </a:t>
            </a:r>
            <a:r>
              <a:rPr lang="en-US" b="1" dirty="0"/>
              <a:t>prepare </a:t>
            </a:r>
            <a:r>
              <a:rPr lang="en-US" b="1" dirty="0" smtClean="0"/>
              <a:t>data structures </a:t>
            </a:r>
            <a:r>
              <a:rPr lang="en-US" b="1" dirty="0"/>
              <a:t>for searching</a:t>
            </a:r>
            <a:r>
              <a:rPr lang="en-US" dirty="0"/>
              <a:t>, information retrieval and </a:t>
            </a:r>
            <a:r>
              <a:rPr lang="en-US" b="1" dirty="0"/>
              <a:t>ranking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By </a:t>
            </a:r>
            <a:r>
              <a:rPr lang="en-US" b="1" dirty="0"/>
              <a:t>transforming text into vectors of data </a:t>
            </a:r>
            <a:r>
              <a:rPr lang="en-US" dirty="0"/>
              <a:t>(e.g., frequencies of </a:t>
            </a:r>
            <a:r>
              <a:rPr lang="en-US" dirty="0" smtClean="0"/>
              <a:t>selected words </a:t>
            </a:r>
            <a:r>
              <a:rPr lang="en-US" dirty="0"/>
              <a:t>as in the vector-space model) some traditional ML techniques </a:t>
            </a:r>
            <a:r>
              <a:rPr lang="en-US" dirty="0" smtClean="0"/>
              <a:t>can be </a:t>
            </a:r>
            <a:r>
              <a:rPr lang="en-US" dirty="0"/>
              <a:t>reused, but the </a:t>
            </a:r>
            <a:r>
              <a:rPr lang="en-US" b="1" dirty="0"/>
              <a:t>richer amount of structure in web documents</a:t>
            </a:r>
            <a:r>
              <a:rPr lang="en-US" dirty="0"/>
              <a:t> permits </a:t>
            </a:r>
            <a:r>
              <a:rPr lang="en-US" dirty="0" smtClean="0"/>
              <a:t>a</a:t>
            </a:r>
            <a:r>
              <a:rPr lang="it-IT" dirty="0" smtClean="0"/>
              <a:t>more </a:t>
            </a:r>
            <a:r>
              <a:rPr lang="it-IT" dirty="0"/>
              <a:t>focused analysis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63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8"/>
            <a:ext cx="8229600" cy="1143000"/>
          </a:xfrm>
        </p:spPr>
        <p:txBody>
          <a:bodyPr/>
          <a:lstStyle/>
          <a:p>
            <a:r>
              <a:rPr lang="it-IT" dirty="0" smtClean="0"/>
              <a:t>Gist (2)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678"/>
            <a:ext cx="8229600" cy="541989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Web-mining find </a:t>
            </a:r>
            <a:r>
              <a:rPr lang="en-US" dirty="0"/>
              <a:t>explicit relationships between </a:t>
            </a:r>
            <a:r>
              <a:rPr lang="en-US" dirty="0" smtClean="0"/>
              <a:t>documents (web </a:t>
            </a:r>
            <a:r>
              <a:rPr lang="en-US" b="1" dirty="0"/>
              <a:t>links</a:t>
            </a:r>
            <a:r>
              <a:rPr lang="en-US" dirty="0"/>
              <a:t>), infer implicit ones (by </a:t>
            </a:r>
            <a:r>
              <a:rPr lang="en-US" b="1" dirty="0"/>
              <a:t>clustering</a:t>
            </a:r>
            <a:r>
              <a:rPr lang="en-US" dirty="0"/>
              <a:t>), </a:t>
            </a:r>
            <a:r>
              <a:rPr lang="en-US" b="1" dirty="0"/>
              <a:t>rank</a:t>
            </a:r>
            <a:r>
              <a:rPr lang="en-US" dirty="0"/>
              <a:t> the most </a:t>
            </a:r>
            <a:r>
              <a:rPr lang="en-US" dirty="0" smtClean="0"/>
              <a:t>relevant pages or </a:t>
            </a:r>
            <a:r>
              <a:rPr lang="en-US" dirty="0"/>
              <a:t>identify the most relevant </a:t>
            </a:r>
            <a:r>
              <a:rPr lang="en-US" dirty="0" smtClean="0"/>
              <a:t>and well-connected persons </a:t>
            </a:r>
            <a:r>
              <a:rPr lang="en-US" dirty="0"/>
              <a:t>in a network of people.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Abstraction</a:t>
            </a:r>
            <a:r>
              <a:rPr lang="en-US" dirty="0" smtClean="0"/>
              <a:t> </a:t>
            </a:r>
            <a:r>
              <a:rPr lang="en-US" dirty="0"/>
              <a:t>helps to </a:t>
            </a:r>
            <a:r>
              <a:rPr lang="en-US" dirty="0" smtClean="0"/>
              <a:t>use similar </a:t>
            </a:r>
            <a:r>
              <a:rPr lang="en-US" dirty="0"/>
              <a:t>tools for networks of pages and networks of people. As a </a:t>
            </a:r>
            <a:r>
              <a:rPr lang="en-US" dirty="0" smtClean="0"/>
              <a:t>notable example</a:t>
            </a:r>
            <a:r>
              <a:rPr lang="en-US" dirty="0"/>
              <a:t>, the use of </a:t>
            </a:r>
            <a:r>
              <a:rPr lang="en-US" b="1" dirty="0"/>
              <a:t>hyperlinks and linear algebra tools (eigenvectors </a:t>
            </a:r>
            <a:r>
              <a:rPr lang="en-US" b="1" dirty="0" smtClean="0"/>
              <a:t>and eigenvalues</a:t>
            </a:r>
            <a:r>
              <a:rPr lang="en-US" b="1" dirty="0"/>
              <a:t>)</a:t>
            </a:r>
            <a:r>
              <a:rPr lang="en-US" dirty="0"/>
              <a:t>, previously used to rank researchers in </a:t>
            </a:r>
            <a:r>
              <a:rPr lang="en-US" dirty="0" err="1"/>
              <a:t>bibliometrics</a:t>
            </a:r>
            <a:r>
              <a:rPr lang="en-US" dirty="0"/>
              <a:t>, leads </a:t>
            </a:r>
            <a:r>
              <a:rPr lang="en-US" dirty="0" smtClean="0"/>
              <a:t>to a </a:t>
            </a:r>
            <a:r>
              <a:rPr lang="en-US" dirty="0"/>
              <a:t>very powerful technique to rank web pages, now at the basis of </a:t>
            </a:r>
            <a:r>
              <a:rPr lang="en-US" dirty="0" smtClean="0"/>
              <a:t>Google </a:t>
            </a:r>
            <a:r>
              <a:rPr lang="it-IT" dirty="0" smtClean="0"/>
              <a:t>search-engine </a:t>
            </a:r>
            <a:r>
              <a:rPr lang="it-IT" dirty="0"/>
              <a:t>technology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04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/>
          <a:lstStyle/>
          <a:p>
            <a:r>
              <a:rPr lang="en-US" dirty="0"/>
              <a:t>Using hyperlinks to </a:t>
            </a:r>
            <a:r>
              <a:rPr lang="en-US" b="1" dirty="0"/>
              <a:t>rank</a:t>
            </a:r>
            <a:r>
              <a:rPr lang="en-US" dirty="0"/>
              <a:t> web pages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352"/>
            <a:ext cx="8229600" cy="5128152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Problem: given a query, how to </a:t>
            </a:r>
            <a:r>
              <a:rPr lang="en-US" dirty="0" smtClean="0"/>
              <a:t>retrieve </a:t>
            </a:r>
            <a:r>
              <a:rPr lang="en-US" dirty="0"/>
              <a:t>a set </a:t>
            </a:r>
            <a:r>
              <a:rPr lang="en-US" dirty="0" smtClean="0"/>
              <a:t>of </a:t>
            </a:r>
            <a:r>
              <a:rPr lang="en-US" b="1" dirty="0" smtClean="0"/>
              <a:t>high </a:t>
            </a:r>
            <a:r>
              <a:rPr lang="en-US" b="1" dirty="0"/>
              <a:t>quality </a:t>
            </a:r>
            <a:r>
              <a:rPr lang="en-US" dirty="0"/>
              <a:t>and </a:t>
            </a:r>
            <a:r>
              <a:rPr lang="en-US" b="1" dirty="0" smtClean="0"/>
              <a:t>relevant </a:t>
            </a:r>
            <a:r>
              <a:rPr lang="en-US" dirty="0" smtClean="0"/>
              <a:t>pages from the Web.</a:t>
            </a:r>
          </a:p>
          <a:p>
            <a:endParaRPr lang="en-US" dirty="0" smtClean="0"/>
          </a:p>
          <a:p>
            <a:r>
              <a:rPr lang="en-US" dirty="0"/>
              <a:t>In </a:t>
            </a:r>
            <a:r>
              <a:rPr lang="en-US" dirty="0" smtClean="0"/>
              <a:t>scientific communities</a:t>
            </a:r>
            <a:r>
              <a:rPr lang="en-US" dirty="0"/>
              <a:t>, a paper </a:t>
            </a:r>
            <a:r>
              <a:rPr lang="en-US" dirty="0" smtClean="0"/>
              <a:t>is considered </a:t>
            </a:r>
            <a:r>
              <a:rPr lang="en-US" dirty="0"/>
              <a:t>of good quality if it is </a:t>
            </a:r>
            <a:r>
              <a:rPr lang="en-US" b="1" dirty="0"/>
              <a:t>cited</a:t>
            </a:r>
            <a:r>
              <a:rPr lang="en-US" dirty="0"/>
              <a:t> by other good </a:t>
            </a:r>
            <a:r>
              <a:rPr lang="en-US" dirty="0" smtClean="0"/>
              <a:t>quality papers (citation analysis in </a:t>
            </a:r>
            <a:r>
              <a:rPr lang="it-IT" b="1" dirty="0" smtClean="0"/>
              <a:t>Bibliometrics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en-US" dirty="0" smtClean="0"/>
              <a:t>Analogy: a candidate </a:t>
            </a:r>
            <a:r>
              <a:rPr lang="en-US" dirty="0"/>
              <a:t>for employment is valued if many other valued people are prepared </a:t>
            </a:r>
            <a:r>
              <a:rPr lang="en-US" dirty="0" smtClean="0"/>
              <a:t>to recommend </a:t>
            </a:r>
            <a:r>
              <a:rPr lang="en-US" dirty="0"/>
              <a:t>him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04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hyperlinks to rank web </a:t>
            </a:r>
            <a:r>
              <a:rPr lang="en-US" dirty="0" smtClean="0"/>
              <a:t>pages (2)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71" y="914398"/>
            <a:ext cx="5038317" cy="37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4" y="2249100"/>
            <a:ext cx="4224730" cy="37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97734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Prestige in social networks: recommendations from (or </a:t>
            </a:r>
            <a:r>
              <a:rPr lang="en-US" dirty="0" smtClean="0"/>
              <a:t>relationship with</a:t>
            </a:r>
            <a:r>
              <a:rPr lang="en-US" dirty="0"/>
              <a:t>) high-rank individuals (above) are more effective to reach a high rank </a:t>
            </a:r>
            <a:r>
              <a:rPr lang="en-US" dirty="0" smtClean="0"/>
              <a:t>than recommendations </a:t>
            </a:r>
            <a:r>
              <a:rPr lang="en-US" dirty="0"/>
              <a:t>by low-rank ones (below).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41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hyperlinks to rank web </a:t>
            </a:r>
            <a:r>
              <a:rPr lang="en-US" dirty="0" smtClean="0"/>
              <a:t>pages (3)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a seminal paper by </a:t>
            </a:r>
            <a:r>
              <a:rPr lang="en-US" dirty="0" err="1"/>
              <a:t>Marchiori</a:t>
            </a:r>
            <a:r>
              <a:rPr lang="en-US" dirty="0"/>
              <a:t> </a:t>
            </a:r>
            <a:r>
              <a:rPr lang="en-US" dirty="0" smtClean="0"/>
              <a:t>about  </a:t>
            </a:r>
            <a:r>
              <a:rPr lang="en-US" dirty="0"/>
              <a:t>the importance of </a:t>
            </a:r>
            <a:r>
              <a:rPr lang="en-US" i="1" dirty="0" smtClean="0"/>
              <a:t>hyper-information</a:t>
            </a:r>
            <a:r>
              <a:rPr lang="en-US" dirty="0" smtClean="0"/>
              <a:t> (information </a:t>
            </a:r>
            <a:r>
              <a:rPr lang="en-US" dirty="0"/>
              <a:t>in the hyperlinks), Larry Page and Sergey </a:t>
            </a:r>
            <a:r>
              <a:rPr lang="en-US" dirty="0" err="1"/>
              <a:t>Brin</a:t>
            </a:r>
            <a:r>
              <a:rPr lang="en-US" dirty="0"/>
              <a:t> </a:t>
            </a:r>
            <a:r>
              <a:rPr lang="en-US" dirty="0" smtClean="0"/>
              <a:t>developed the </a:t>
            </a:r>
            <a:r>
              <a:rPr lang="en-US" b="1" dirty="0"/>
              <a:t>PageRank</a:t>
            </a:r>
            <a:r>
              <a:rPr lang="en-US" dirty="0"/>
              <a:t>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Same social </a:t>
            </a:r>
            <a:r>
              <a:rPr lang="en-US" dirty="0"/>
              <a:t>networks </a:t>
            </a:r>
            <a:r>
              <a:rPr lang="en-US" dirty="0" smtClean="0"/>
              <a:t>principles, by </a:t>
            </a:r>
            <a:r>
              <a:rPr lang="en-US" dirty="0"/>
              <a:t>substituting “recommendations” and “</a:t>
            </a:r>
            <a:r>
              <a:rPr lang="en-US" dirty="0">
                <a:solidFill>
                  <a:srgbClr val="C00000"/>
                </a:solidFill>
              </a:rPr>
              <a:t>citations</a:t>
            </a:r>
            <a:r>
              <a:rPr lang="en-US" dirty="0"/>
              <a:t>” with </a:t>
            </a:r>
            <a:r>
              <a:rPr lang="en-US" dirty="0" smtClean="0">
                <a:solidFill>
                  <a:srgbClr val="C00000"/>
                </a:solidFill>
              </a:rPr>
              <a:t>hyperlinks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hyperlinks to rank web </a:t>
            </a:r>
            <a:r>
              <a:rPr lang="en-US" dirty="0" smtClean="0"/>
              <a:t>pages (4)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prestige</a:t>
            </a:r>
            <a:r>
              <a:rPr lang="en-US" dirty="0" smtClean="0"/>
              <a:t> </a:t>
            </a:r>
            <a:r>
              <a:rPr lang="en-US" dirty="0"/>
              <a:t>of a page is related to how many pages of </a:t>
            </a:r>
            <a:r>
              <a:rPr lang="en-US" b="1" dirty="0"/>
              <a:t>prestige</a:t>
            </a:r>
            <a:r>
              <a:rPr lang="en-US" dirty="0"/>
              <a:t> link to it. </a:t>
            </a:r>
            <a:endParaRPr lang="en-US" dirty="0" smtClean="0"/>
          </a:p>
          <a:p>
            <a:r>
              <a:rPr lang="en-US" dirty="0" smtClean="0"/>
              <a:t>Note the </a:t>
            </a:r>
            <a:r>
              <a:rPr lang="en-US" b="1" dirty="0" smtClean="0">
                <a:solidFill>
                  <a:srgbClr val="C00000"/>
                </a:solidFill>
              </a:rPr>
              <a:t>recursive definition</a:t>
            </a:r>
            <a:r>
              <a:rPr lang="en-US" dirty="0" smtClean="0"/>
              <a:t>: to calculate the prestige, one needs to start from prestige values of other pages, and so on…</a:t>
            </a:r>
          </a:p>
          <a:p>
            <a:r>
              <a:rPr lang="en-US" dirty="0" smtClean="0"/>
              <a:t>Start with initial prestige values (random?) and </a:t>
            </a:r>
            <a:r>
              <a:rPr lang="en-US" b="1" dirty="0" smtClean="0">
                <a:solidFill>
                  <a:srgbClr val="C00000"/>
                </a:solidFill>
              </a:rPr>
              <a:t>iterate</a:t>
            </a:r>
            <a:r>
              <a:rPr lang="en-US" dirty="0" smtClean="0">
                <a:solidFill>
                  <a:srgbClr val="C00000"/>
                </a:solidFill>
              </a:rPr>
              <a:t>, if prestige values </a:t>
            </a:r>
            <a:r>
              <a:rPr lang="en-US" b="1" dirty="0" smtClean="0">
                <a:solidFill>
                  <a:srgbClr val="C00000"/>
                </a:solidFill>
              </a:rPr>
              <a:t>converge</a:t>
            </a:r>
            <a:r>
              <a:rPr lang="en-US" dirty="0" smtClean="0">
                <a:solidFill>
                  <a:srgbClr val="C00000"/>
                </a:solidFill>
              </a:rPr>
              <a:t> the problem is solved</a:t>
            </a:r>
            <a:r>
              <a:rPr lang="en-US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43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hyperlinks to rank web </a:t>
            </a:r>
            <a:r>
              <a:rPr lang="en-US" dirty="0" smtClean="0"/>
              <a:t>pages (5)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What </a:t>
            </a:r>
            <a:r>
              <a:rPr lang="it-IT" dirty="0" smtClean="0"/>
              <a:t>guarantee </a:t>
            </a:r>
            <a:r>
              <a:rPr lang="en-US" dirty="0" smtClean="0"/>
              <a:t>that </a:t>
            </a:r>
            <a:r>
              <a:rPr lang="en-US" dirty="0"/>
              <a:t>the process </a:t>
            </a:r>
            <a:r>
              <a:rPr lang="en-US" b="1" dirty="0"/>
              <a:t>converges</a:t>
            </a:r>
            <a:r>
              <a:rPr lang="en-US" dirty="0"/>
              <a:t>, hopefully to the same limiting </a:t>
            </a:r>
            <a:r>
              <a:rPr lang="en-US" dirty="0" smtClean="0"/>
              <a:t>distribution, </a:t>
            </a:r>
            <a:r>
              <a:rPr lang="en-US" b="1" dirty="0" smtClean="0"/>
              <a:t>not </a:t>
            </a:r>
            <a:r>
              <a:rPr lang="en-US" b="1" dirty="0"/>
              <a:t>depending on the initial distribution </a:t>
            </a:r>
            <a:r>
              <a:rPr lang="en-US" dirty="0"/>
              <a:t>of values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solution to this problem is related to basic </a:t>
            </a:r>
            <a:r>
              <a:rPr lang="en-US" b="1" dirty="0" smtClean="0">
                <a:solidFill>
                  <a:srgbClr val="C00000"/>
                </a:solidFill>
              </a:rPr>
              <a:t>linear algebra </a:t>
            </a:r>
            <a:r>
              <a:rPr lang="en-US" dirty="0">
                <a:solidFill>
                  <a:srgbClr val="C00000"/>
                </a:solidFill>
              </a:rPr>
              <a:t>concepts of </a:t>
            </a:r>
            <a:r>
              <a:rPr lang="en-US" b="1" dirty="0">
                <a:solidFill>
                  <a:srgbClr val="C00000"/>
                </a:solidFill>
              </a:rPr>
              <a:t>eigenvalues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en-US" b="1" dirty="0">
                <a:solidFill>
                  <a:srgbClr val="C00000"/>
                </a:solidFill>
              </a:rPr>
              <a:t>eigenvectors</a:t>
            </a:r>
            <a:r>
              <a:rPr lang="en-US" dirty="0"/>
              <a:t>, as well as </a:t>
            </a:r>
            <a:r>
              <a:rPr lang="en-US" dirty="0" smtClean="0">
                <a:solidFill>
                  <a:srgbClr val="C00000"/>
                </a:solidFill>
              </a:rPr>
              <a:t>Markov </a:t>
            </a:r>
            <a:r>
              <a:rPr lang="en-US" dirty="0">
                <a:solidFill>
                  <a:srgbClr val="C00000"/>
                </a:solidFill>
              </a:rPr>
              <a:t>chains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31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hyperlinks to rank web </a:t>
            </a:r>
            <a:r>
              <a:rPr lang="en-US" dirty="0" smtClean="0"/>
              <a:t>pages (6)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Let’s use </a:t>
            </a:r>
            <a:r>
              <a:rPr lang="it-IT" b="1" dirty="0" smtClean="0">
                <a:solidFill>
                  <a:srgbClr val="C00000"/>
                </a:solidFill>
              </a:rPr>
              <a:t>linear</a:t>
            </a:r>
            <a:r>
              <a:rPr lang="it-IT" dirty="0" smtClean="0">
                <a:solidFill>
                  <a:srgbClr val="C00000"/>
                </a:solidFill>
              </a:rPr>
              <a:t> definitions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To calculate </a:t>
            </a:r>
            <a:r>
              <a:rPr lang="en-US" dirty="0"/>
              <a:t>rank of a </a:t>
            </a:r>
            <a:r>
              <a:rPr lang="en-US" dirty="0" smtClean="0"/>
              <a:t>page:</a:t>
            </a:r>
          </a:p>
          <a:p>
            <a:pPr lvl="1"/>
            <a:r>
              <a:rPr lang="en-US" dirty="0" smtClean="0"/>
              <a:t>Examine </a:t>
            </a:r>
            <a:r>
              <a:rPr lang="en-US" b="1" dirty="0" smtClean="0">
                <a:solidFill>
                  <a:srgbClr val="C00000"/>
                </a:solidFill>
              </a:rPr>
              <a:t>incoming </a:t>
            </a:r>
            <a:r>
              <a:rPr lang="en-US" b="1" dirty="0">
                <a:solidFill>
                  <a:srgbClr val="C00000"/>
                </a:solidFill>
              </a:rPr>
              <a:t>links </a:t>
            </a:r>
            <a:r>
              <a:rPr lang="en-US" dirty="0"/>
              <a:t>(the </a:t>
            </a:r>
            <a:r>
              <a:rPr lang="en-US" dirty="0" smtClean="0"/>
              <a:t>hyperlinks of </a:t>
            </a:r>
            <a:r>
              <a:rPr lang="en-US" dirty="0"/>
              <a:t>other pages pointing to the given page).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incoming link from page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contributes </a:t>
            </a:r>
            <a:r>
              <a:rPr lang="en-US" dirty="0" smtClean="0"/>
              <a:t>an </a:t>
            </a:r>
            <a:r>
              <a:rPr lang="en-US" b="1" dirty="0" smtClean="0">
                <a:solidFill>
                  <a:srgbClr val="C00000"/>
                </a:solidFill>
              </a:rPr>
              <a:t>addendum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equal to the rank of </a:t>
            </a:r>
            <a:r>
              <a:rPr lang="en-US" dirty="0" err="1"/>
              <a:t>i</a:t>
            </a:r>
            <a:r>
              <a:rPr lang="en-US" dirty="0"/>
              <a:t> divided by the number of i’s </a:t>
            </a:r>
            <a:r>
              <a:rPr lang="en-US" dirty="0" smtClean="0"/>
              <a:t>outgoing links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49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hyperlinks to rank web pages </a:t>
            </a:r>
            <a:r>
              <a:rPr lang="en-US" dirty="0" smtClean="0"/>
              <a:t>(7)</a:t>
            </a:r>
            <a:endParaRPr lang="it-IT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10" y="994556"/>
            <a:ext cx="6435380" cy="524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864957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Recalculating the rank of a page in PageRank</a:t>
            </a:r>
            <a:r>
              <a:rPr lang="en-US" b="1" dirty="0"/>
              <a:t>. The initial rank is</a:t>
            </a:r>
          </a:p>
          <a:p>
            <a:r>
              <a:rPr lang="en-US" b="1" dirty="0"/>
              <a:t>distributed along the outgoing links</a:t>
            </a:r>
            <a:r>
              <a:rPr lang="en-US" dirty="0"/>
              <a:t> (adapted from the original paper).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63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1397</Words>
  <Application>Microsoft Office PowerPoint</Application>
  <PresentationFormat>On-screen Show (4:3)</PresentationFormat>
  <Paragraphs>128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Text and web mining – part II</vt:lpstr>
      <vt:lpstr>Using hyperlinks to rank web pages</vt:lpstr>
      <vt:lpstr>Using hyperlinks to rank web pages (2)</vt:lpstr>
      <vt:lpstr>Using hyperlinks to rank web pages (3)</vt:lpstr>
      <vt:lpstr>Using hyperlinks to rank web pages (4)</vt:lpstr>
      <vt:lpstr>Using hyperlinks to rank web pages (5)</vt:lpstr>
      <vt:lpstr>Using hyperlinks to rank web pages (6)</vt:lpstr>
      <vt:lpstr>Using hyperlinks to rank web pages (7)</vt:lpstr>
      <vt:lpstr>Using hyperlinks to rank web pages (8)</vt:lpstr>
      <vt:lpstr>Using hyperlinks to rank web pages (9)</vt:lpstr>
      <vt:lpstr>Using hyperlinks to rank web pages (10)</vt:lpstr>
      <vt:lpstr>A surprising connection with web surfing</vt:lpstr>
      <vt:lpstr>A surprising connection with web surfing (2)</vt:lpstr>
      <vt:lpstr>A surprising connection with web surfing (3)</vt:lpstr>
      <vt:lpstr>A surprising connection with web surfing (4)</vt:lpstr>
      <vt:lpstr>Identifying hubs and authorities: HITS</vt:lpstr>
      <vt:lpstr>Identifying hubs and authorities: HITS (2)</vt:lpstr>
      <vt:lpstr>Identifying hubs and authorities: HITS (3)</vt:lpstr>
      <vt:lpstr>Identifying hubs and authorities: HITS (4)</vt:lpstr>
      <vt:lpstr>Clustering in web mining</vt:lpstr>
      <vt:lpstr>Clustering in web mining (2)</vt:lpstr>
      <vt:lpstr>Gist</vt:lpstr>
      <vt:lpstr>Gist (2)</vt:lpstr>
    </vt:vector>
  </TitlesOfParts>
  <Company>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nonlinear models</dc:title>
  <dc:creator>io io</dc:creator>
  <cp:lastModifiedBy>Lion</cp:lastModifiedBy>
  <cp:revision>227</cp:revision>
  <dcterms:created xsi:type="dcterms:W3CDTF">2014-04-02T07:56:26Z</dcterms:created>
  <dcterms:modified xsi:type="dcterms:W3CDTF">2015-10-06T12:40:03Z</dcterms:modified>
</cp:coreProperties>
</file>