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4" r:id="rId2"/>
    <p:sldId id="284" r:id="rId3"/>
    <p:sldId id="285" r:id="rId4"/>
    <p:sldId id="292" r:id="rId5"/>
    <p:sldId id="289" r:id="rId6"/>
    <p:sldId id="290" r:id="rId7"/>
    <p:sldId id="291" r:id="rId8"/>
    <p:sldId id="286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287" r:id="rId23"/>
    <p:sldId id="327" r:id="rId24"/>
    <p:sldId id="328" r:id="rId25"/>
    <p:sldId id="329" r:id="rId26"/>
    <p:sldId id="288" r:id="rId27"/>
    <p:sldId id="306" r:id="rId28"/>
    <p:sldId id="307" r:id="rId29"/>
    <p:sldId id="308" r:id="rId30"/>
    <p:sldId id="320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30" r:id="rId42"/>
    <p:sldId id="331" r:id="rId43"/>
    <p:sldId id="332" r:id="rId44"/>
    <p:sldId id="333" r:id="rId45"/>
    <p:sldId id="319" r:id="rId46"/>
    <p:sldId id="321" r:id="rId47"/>
    <p:sldId id="322" r:id="rId48"/>
    <p:sldId id="323" r:id="rId49"/>
    <p:sldId id="324" r:id="rId50"/>
    <p:sldId id="325" r:id="rId51"/>
    <p:sldId id="326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000"/>
    <a:srgbClr val="C94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12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6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6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6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80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0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9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DE70-853E-5843-8078-4B728860021A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9A2F6-9100-9C4B-8D2F-88C3753E8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9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1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133600"/>
            <a:ext cx="3886200" cy="305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small" dirty="0" smtClean="0"/>
              <a:t>Roberto </a:t>
            </a:r>
            <a:r>
              <a:rPr lang="en-US" sz="1800" cap="small" dirty="0" err="1" smtClean="0"/>
              <a:t>Battiti</a:t>
            </a:r>
            <a:r>
              <a:rPr lang="en-US" sz="1800" cap="small" dirty="0" smtClean="0"/>
              <a:t>, Mauro </a:t>
            </a:r>
            <a:r>
              <a:rPr lang="en-US" sz="1800" cap="small" dirty="0" err="1" smtClean="0"/>
              <a:t>Brunato</a:t>
            </a:r>
            <a:r>
              <a:rPr lang="en-US" sz="1800" cap="small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The LION Way: Machine Learning </a:t>
            </a:r>
            <a:r>
              <a:rPr lang="en-US" sz="1800" dirty="0" smtClean="0"/>
              <a:t>plus</a:t>
            </a:r>
            <a:r>
              <a:rPr lang="en-US" sz="1800" i="1" dirty="0" smtClean="0"/>
              <a:t> Intelligent Optimization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LIONlab</a:t>
            </a:r>
            <a:r>
              <a:rPr lang="en-US" sz="1800" dirty="0" smtClean="0"/>
              <a:t>, University of Trento, Italy, </a:t>
            </a:r>
          </a:p>
          <a:p>
            <a:r>
              <a:rPr lang="en-US" sz="1800" dirty="0" smtClean="0"/>
              <a:t>Apr 2015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http://intelligent-optimization.org/LIONbook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105400" y="5029200"/>
            <a:ext cx="4079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© Roberto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Battiti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and Mauro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Brunato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2015, 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all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rights reserved. </a:t>
            </a:r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Slides can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be used and modified for classroom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usage,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rovided that the attribution (link to book website)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is kept.</a:t>
            </a:r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2" descr="LION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9" y="609600"/>
            <a:ext cx="4628691" cy="41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A large-scale crawler:</a:t>
            </a:r>
            <a:br>
              <a:rPr lang="it-IT"/>
            </a:br>
            <a:r>
              <a:rPr lang="it-IT"/>
              <a:t>DNS usage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/>
              <a:t>Crawler access is often spread through different domains to avoid overloading web servers (but being more demanding to DNS servers).</a:t>
            </a:r>
          </a:p>
          <a:p>
            <a:r>
              <a:rPr lang="it-IT"/>
              <a:t>Cache can be slack with expiration times: better expired than late. </a:t>
            </a:r>
            <a:endParaRPr lang="it-IT">
              <a:effectLst/>
            </a:endParaRPr>
          </a:p>
          <a:p>
            <a:r>
              <a:rPr lang="it-IT"/>
              <a:t>Problem:</a:t>
            </a:r>
            <a:endParaRPr lang="it-IT">
              <a:effectLst/>
            </a:endParaRPr>
          </a:p>
          <a:p>
            <a:pPr lvl="1"/>
            <a:r>
              <a:rPr lang="it-IT"/>
              <a:t>Standard DNS service in the OS does not handle concurrent requests, so a custom DNS client is necessary (asynchronous sending and receiving).</a:t>
            </a:r>
            <a:endParaRPr lang="it-IT">
              <a:effectLst/>
            </a:endParaRPr>
          </a:p>
          <a:p>
            <a:r>
              <a:rPr lang="it-IT"/>
              <a:t>Better solution: </a:t>
            </a:r>
            <a:r>
              <a:rPr lang="it-IT" u="sng"/>
              <a:t>prefetching</a:t>
            </a:r>
            <a:r>
              <a:rPr lang="it-IT"/>
              <a:t> — do not wait for page request, but extract potential DNS queries from current pages. </a:t>
            </a:r>
            <a:endParaRPr lang="it-IT">
              <a:effectLst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424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A large-scale crawler:</a:t>
            </a:r>
            <a:br>
              <a:rPr lang="it-IT"/>
            </a:br>
            <a:r>
              <a:rPr lang="it-IT"/>
              <a:t>concurrent page fetches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/>
              <a:t>Web-scale crawlers fetch &gt; 105 pages per second. Page retrievals must proceed in parallel.</a:t>
            </a:r>
          </a:p>
          <a:p>
            <a:r>
              <a:rPr lang="it-IT"/>
              <a:t>Two approaches: </a:t>
            </a:r>
            <a:endParaRPr lang="it-IT">
              <a:effectLst/>
            </a:endParaRPr>
          </a:p>
          <a:p>
            <a:pPr lvl="1"/>
            <a:r>
              <a:rPr lang="it-IT"/>
              <a:t>Exploit OS-level multithreading (one thread per page).</a:t>
            </a:r>
          </a:p>
          <a:p>
            <a:pPr lvl="1"/>
            <a:r>
              <a:rPr lang="it-IT"/>
              <a:t>Use non-blocking sockets and event handler. </a:t>
            </a:r>
            <a:endParaRPr lang="it-IT">
              <a:effectLst/>
            </a:endParaRPr>
          </a:p>
          <a:p>
            <a:r>
              <a:rPr lang="it-IT"/>
              <a:t>What about multiprocessors? </a:t>
            </a:r>
            <a:endParaRPr lang="it-IT">
              <a:effectLst/>
            </a:endParaRPr>
          </a:p>
          <a:p>
            <a:pPr lvl="1"/>
            <a:r>
              <a:rPr lang="it-IT"/>
              <a:t>Bottlenecks are network and disks, not CPU.</a:t>
            </a:r>
            <a:endParaRPr lang="it-IT">
              <a:effectLst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81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A large-scale crawler:</a:t>
            </a:r>
            <a:br>
              <a:rPr lang="it-IT"/>
            </a:br>
            <a:r>
              <a:rPr lang="it-IT"/>
              <a:t>multithreading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/>
              <a:t>Multiple threads, </a:t>
            </a:r>
            <a:r>
              <a:rPr lang="it-IT" i="1"/>
              <a:t>statically created </a:t>
            </a:r>
            <a:r>
              <a:rPr lang="it-IT"/>
              <a:t>to avoid overhead. Call to </a:t>
            </a:r>
            <a:r>
              <a:rPr lang="it-IT">
                <a:latin typeface="Courier New"/>
                <a:cs typeface="Courier New"/>
              </a:rPr>
              <a:t>connect()</a:t>
            </a:r>
            <a:r>
              <a:rPr lang="it-IT"/>
              <a:t>, </a:t>
            </a:r>
            <a:r>
              <a:rPr lang="it-IT">
                <a:latin typeface="Courier New"/>
                <a:cs typeface="Courier New"/>
              </a:rPr>
              <a:t>send()</a:t>
            </a:r>
            <a:r>
              <a:rPr lang="it-IT"/>
              <a:t> or </a:t>
            </a:r>
            <a:r>
              <a:rPr lang="it-IT">
                <a:latin typeface="Courier New"/>
                <a:cs typeface="Courier New"/>
              </a:rPr>
              <a:t>recv()</a:t>
            </a:r>
            <a:r>
              <a:rPr lang="it-IT"/>
              <a:t> may block one thread while others run. </a:t>
            </a:r>
            <a:endParaRPr lang="it-IT">
              <a:effectLst/>
            </a:endParaRPr>
          </a:p>
          <a:p>
            <a:r>
              <a:rPr lang="it-IT"/>
              <a:t>Pros</a:t>
            </a:r>
          </a:p>
          <a:p>
            <a:pPr lvl="1"/>
            <a:r>
              <a:rPr lang="it-IT"/>
              <a:t>Easy coding, complexity delegated to OS </a:t>
            </a:r>
            <a:endParaRPr lang="it-IT">
              <a:effectLst/>
            </a:endParaRPr>
          </a:p>
          <a:p>
            <a:r>
              <a:rPr lang="it-IT"/>
              <a:t>Cons </a:t>
            </a:r>
            <a:endParaRPr lang="it-IT">
              <a:effectLst/>
            </a:endParaRPr>
          </a:p>
          <a:p>
            <a:pPr lvl="1"/>
            <a:r>
              <a:rPr lang="it-IT"/>
              <a:t>Synchronization problems and consequent IPC overhead </a:t>
            </a:r>
            <a:endParaRPr lang="it-IT">
              <a:effectLst/>
            </a:endParaRPr>
          </a:p>
          <a:p>
            <a:pPr lvl="1"/>
            <a:r>
              <a:rPr lang="it-IT"/>
              <a:t>Hardly optimized (OS assumes general purpose) </a:t>
            </a:r>
            <a:endParaRPr lang="it-IT">
              <a:effectLst/>
            </a:endParaRPr>
          </a:p>
          <a:p>
            <a:pPr lvl="1"/>
            <a:r>
              <a:rPr lang="it-IT"/>
              <a:t>One disaster spoils all threads (better with processes) </a:t>
            </a:r>
            <a:endParaRPr lang="it-IT">
              <a:effectLst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567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A large-scale crawler:</a:t>
            </a:r>
            <a:br>
              <a:rPr lang="it-IT"/>
            </a:br>
            <a:r>
              <a:rPr lang="it-IT"/>
              <a:t>non-blocking sockets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/>
              <a:t>Single thread, arrays of non-blocking sockets, using </a:t>
            </a:r>
            <a:r>
              <a:rPr lang="it-IT">
                <a:latin typeface="Courier New"/>
                <a:cs typeface="Courier New"/>
              </a:rPr>
              <a:t>select()</a:t>
            </a:r>
            <a:r>
              <a:rPr lang="it-IT"/>
              <a:t> to poll for received data.</a:t>
            </a:r>
          </a:p>
          <a:p>
            <a:r>
              <a:rPr lang="it-IT"/>
              <a:t>While doing other business (indexing, saving to disk) incoming data are buffered until the next polling cycle. </a:t>
            </a:r>
            <a:endParaRPr lang="it-IT">
              <a:effectLst/>
            </a:endParaRPr>
          </a:p>
          <a:p>
            <a:r>
              <a:rPr lang="it-IT"/>
              <a:t>Pros</a:t>
            </a:r>
          </a:p>
          <a:p>
            <a:pPr lvl="1"/>
            <a:r>
              <a:rPr lang="it-IT"/>
              <a:t>Fast, little overhead from OS</a:t>
            </a:r>
            <a:endParaRPr lang="it-IT">
              <a:effectLst/>
            </a:endParaRPr>
          </a:p>
          <a:p>
            <a:pPr lvl="1"/>
            <a:r>
              <a:rPr lang="it-IT"/>
              <a:t>Better control on overall status </a:t>
            </a:r>
            <a:endParaRPr lang="it-IT">
              <a:effectLst/>
            </a:endParaRPr>
          </a:p>
          <a:p>
            <a:pPr lvl="1"/>
            <a:r>
              <a:rPr lang="it-IT"/>
              <a:t>No need of protection or synchronization. </a:t>
            </a:r>
          </a:p>
          <a:p>
            <a:r>
              <a:rPr lang="it-IT">
                <a:effectLst/>
              </a:rPr>
              <a:t>Cons</a:t>
            </a:r>
          </a:p>
          <a:p>
            <a:pPr lvl="1"/>
            <a:r>
              <a:rPr lang="it-IT"/>
              <a:t>Harder to code: need multiple data structures.</a:t>
            </a:r>
            <a:endParaRPr lang="it-IT">
              <a:effectLst/>
            </a:endParaRPr>
          </a:p>
          <a:p>
            <a:endParaRPr lang="it-IT">
              <a:effectLst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0881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A large-scale crawler:</a:t>
            </a:r>
            <a:br>
              <a:rPr lang="it-IT"/>
            </a:br>
            <a:r>
              <a:rPr lang="it-IT"/>
              <a:t>link extraction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/>
              <a:t>Web pages are parsed for hyperlinks. URLs must be </a:t>
            </a:r>
            <a:r>
              <a:rPr lang="it-IT" i="1"/>
              <a:t>canonicalized</a:t>
            </a:r>
            <a:r>
              <a:rPr lang="it-IT"/>
              <a:t>: </a:t>
            </a:r>
            <a:endParaRPr lang="it-IT">
              <a:effectLst/>
            </a:endParaRPr>
          </a:p>
          <a:p>
            <a:pPr marL="0" indent="0" algn="ctr">
              <a:buNone/>
            </a:pPr>
            <a:r>
              <a:rPr lang="it-IT" sz="3000">
                <a:latin typeface="Courier New"/>
                <a:cs typeface="Courier New"/>
              </a:rPr>
              <a:t>www.pippo.com/here/not/../there#this</a:t>
            </a:r>
          </a:p>
          <a:p>
            <a:pPr marL="0" indent="0" algn="ctr">
              <a:buNone/>
            </a:pPr>
            <a:r>
              <a:rPr lang="it-IT"/>
              <a:t>⇓</a:t>
            </a:r>
          </a:p>
          <a:p>
            <a:pPr marL="0" indent="0" algn="ctr">
              <a:buNone/>
            </a:pPr>
            <a:r>
              <a:rPr lang="it-IT" sz="3000">
                <a:latin typeface="Courier New"/>
                <a:cs typeface="Courier New"/>
              </a:rPr>
              <a:t>http://www.pippo.com:80/here/there/</a:t>
            </a:r>
          </a:p>
          <a:p>
            <a:r>
              <a:rPr lang="it-IT"/>
              <a:t>Problems </a:t>
            </a:r>
            <a:endParaRPr lang="it-IT">
              <a:effectLst/>
            </a:endParaRPr>
          </a:p>
          <a:p>
            <a:pPr lvl="1"/>
            <a:r>
              <a:rPr lang="it-IT"/>
              <a:t>Domain name - IP address relationship is many-to-many, due to load balancing needs and logical website mapping. </a:t>
            </a:r>
            <a:endParaRPr lang="it-IT">
              <a:effectLst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174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A large-scale crawler:</a:t>
            </a:r>
            <a:br>
              <a:rPr lang="it-IT"/>
            </a:br>
            <a:r>
              <a:rPr lang="it-IT"/>
              <a:t>avoiding repeated visits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Visited URLs must be stored to avoid unneeded duplicate visits: need of a fast memory-based isUrlVisited? function.</a:t>
            </a:r>
          </a:p>
          <a:p>
            <a:r>
              <a:rPr lang="it-IT"/>
              <a:t>To save space, URLs are hashed, commonly by 2-level functions to exploit locality: (hostname,path). </a:t>
            </a:r>
            <a:endParaRPr lang="it-IT">
              <a:effectLst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16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A large-scale crawler:</a:t>
            </a:r>
            <a:br>
              <a:rPr lang="it-IT"/>
            </a:br>
            <a:r>
              <a:rPr lang="it-IT"/>
              <a:t>manage robot exclusion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66371"/>
          </a:xfrm>
        </p:spPr>
        <p:txBody>
          <a:bodyPr/>
          <a:lstStyle/>
          <a:p>
            <a:r>
              <a:rPr lang="it-IT"/>
              <a:t>robots.txt usually helps crawlers avoid useless portions of a website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90914" y="2848428"/>
            <a:ext cx="554085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latin typeface="Courier New"/>
                <a:cs typeface="Courier New"/>
              </a:rPr>
              <a:t>User-agent: LIONcrawler</a:t>
            </a:r>
          </a:p>
          <a:p>
            <a:r>
              <a:rPr lang="it-IT" sz="2400">
                <a:latin typeface="Courier New"/>
                <a:cs typeface="Courier New"/>
              </a:rPr>
              <a:t>Crawl-delay: 1000</a:t>
            </a:r>
          </a:p>
          <a:p>
            <a:r>
              <a:rPr lang="it-IT" sz="2400">
                <a:latin typeface="Courier New"/>
                <a:cs typeface="Courier New"/>
              </a:rPr>
              <a:t>Disallow: /this/path</a:t>
            </a:r>
          </a:p>
          <a:p>
            <a:r>
              <a:rPr lang="it-IT" sz="2400">
                <a:latin typeface="Courier New"/>
                <a:cs typeface="Courier New"/>
              </a:rPr>
              <a:t>Disallow: /that/directory</a:t>
            </a:r>
          </a:p>
          <a:p>
            <a:endParaRPr lang="it-IT" sz="2400">
              <a:latin typeface="Courier New"/>
              <a:cs typeface="Courier New"/>
            </a:endParaRPr>
          </a:p>
          <a:p>
            <a:r>
              <a:rPr lang="it-IT" sz="2400">
                <a:latin typeface="Courier New"/>
                <a:cs typeface="Courier New"/>
              </a:rPr>
              <a:t>User-agent: *</a:t>
            </a:r>
          </a:p>
          <a:p>
            <a:r>
              <a:rPr lang="it-IT" sz="2400">
                <a:latin typeface="Courier New"/>
                <a:cs typeface="Courier New"/>
              </a:rPr>
              <a:t>Disallow: /secrets</a:t>
            </a:r>
          </a:p>
          <a:p>
            <a:r>
              <a:rPr lang="it-IT" sz="2400">
                <a:latin typeface="Courier New"/>
                <a:cs typeface="Courier New"/>
              </a:rPr>
              <a:t>Disallow: /dynamic/page</a:t>
            </a:r>
          </a:p>
          <a:p>
            <a:r>
              <a:rPr lang="it-IT" sz="2400">
                <a:latin typeface="Courier New"/>
                <a:cs typeface="Courier New"/>
              </a:rPr>
              <a:t>Disallow: /ever/changing/path </a:t>
            </a:r>
            <a:endParaRPr lang="it-IT" sz="2400">
              <a:effectLst/>
              <a:latin typeface="Courier New"/>
              <a:cs typeface="Courier New"/>
            </a:endParaRPr>
          </a:p>
          <a:p>
            <a:endParaRPr lang="it-IT" sz="24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0971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A large-scale crawler:</a:t>
            </a:r>
            <a:br>
              <a:rPr lang="it-IT"/>
            </a:br>
            <a:r>
              <a:rPr lang="it-IT"/>
              <a:t>avoid spider traps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Some web sites can be maliciously designed in order to crash spiders:</a:t>
            </a:r>
          </a:p>
          <a:p>
            <a:endParaRPr lang="it-IT">
              <a:effectLst/>
            </a:endParaRPr>
          </a:p>
          <a:p>
            <a:pPr lvl="1"/>
            <a:r>
              <a:rPr lang="it-IT"/>
              <a:t>Recursive links via soft aliases.</a:t>
            </a:r>
          </a:p>
          <a:p>
            <a:pPr lvl="1"/>
            <a:r>
              <a:rPr lang="it-IT"/>
              <a:t>Long URLs to overflow lexers and parsers. </a:t>
            </a:r>
            <a:endParaRPr lang="it-IT">
              <a:effectLst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412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A large-scale crawler:</a:t>
            </a:r>
            <a:br>
              <a:rPr lang="it-IT"/>
            </a:br>
            <a:r>
              <a:rPr lang="it-IT"/>
              <a:t>per-server queues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Web servers need to safeguard against DoS attacks. </a:t>
            </a:r>
            <a:endParaRPr lang="it-IT">
              <a:effectLst/>
            </a:endParaRPr>
          </a:p>
          <a:p>
            <a:r>
              <a:rPr lang="it-IT"/>
              <a:t>Crawlers must limit frequency of requests to the same server </a:t>
            </a:r>
            <a:endParaRPr lang="it-IT">
              <a:effectLst/>
            </a:endParaRPr>
          </a:p>
          <a:p>
            <a:r>
              <a:rPr lang="it-IT"/>
              <a:t>Span many different servers at once, but no more than </a:t>
            </a:r>
            <a:r>
              <a:rPr lang="it-IT" i="1"/>
              <a:t>n</a:t>
            </a:r>
            <a:r>
              <a:rPr lang="it-IT"/>
              <a:t> pages per second each (problem: DNS overload). </a:t>
            </a:r>
            <a:endParaRPr lang="it-IT">
              <a:effectLst/>
            </a:endParaRPr>
          </a:p>
          <a:p>
            <a:r>
              <a:rPr lang="it-IT"/>
              <a:t>Use queues.</a:t>
            </a:r>
            <a:endParaRPr lang="it-IT">
              <a:effectLst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584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Document indexing:</a:t>
            </a:r>
            <a:br>
              <a:rPr lang="it-IT"/>
            </a:br>
            <a:r>
              <a:rPr lang="it-IT"/>
              <a:t>queries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/>
              <a:t>The simplest kind of query involves relationships between terms and documents: </a:t>
            </a:r>
            <a:endParaRPr lang="it-IT">
              <a:effectLst/>
            </a:endParaRPr>
          </a:p>
          <a:p>
            <a:pPr lvl="1"/>
            <a:r>
              <a:rPr lang="it-IT"/>
              <a:t>Documents containing the word “java”</a:t>
            </a:r>
          </a:p>
          <a:p>
            <a:pPr lvl="1"/>
            <a:r>
              <a:rPr lang="it-IT"/>
              <a:t>Documents containing the word “java” but not “coffee”</a:t>
            </a:r>
          </a:p>
          <a:p>
            <a:r>
              <a:rPr lang="it-IT"/>
              <a:t>Proximity queries require the use of inverted indices. </a:t>
            </a:r>
            <a:endParaRPr lang="it-IT">
              <a:effectLst/>
            </a:endParaRPr>
          </a:p>
          <a:p>
            <a:pPr lvl="1"/>
            <a:r>
              <a:rPr lang="it-IT"/>
              <a:t>Documents containing the phrase “java beans” or the word “API” </a:t>
            </a:r>
            <a:endParaRPr lang="it-IT">
              <a:effectLst/>
            </a:endParaRPr>
          </a:p>
          <a:p>
            <a:pPr lvl="1"/>
            <a:r>
              <a:rPr lang="it-IT"/>
              <a:t>Documents where “java” and “island” occur in the same sentence.</a:t>
            </a:r>
            <a:endParaRPr lang="it-IT">
              <a:effectLst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162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 and </a:t>
            </a:r>
            <a:r>
              <a:rPr lang="en-US"/>
              <a:t>web </a:t>
            </a:r>
            <a:r>
              <a:rPr lang="en-US" smtClean="0"/>
              <a:t>mining – part 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74" y="2271931"/>
            <a:ext cx="6075012" cy="4047152"/>
          </a:xfrm>
        </p:spPr>
      </p:pic>
      <p:sp>
        <p:nvSpPr>
          <p:cNvPr id="5" name="TextBox 4"/>
          <p:cNvSpPr txBox="1"/>
          <p:nvPr/>
        </p:nvSpPr>
        <p:spPr>
          <a:xfrm>
            <a:off x="237067" y="1625600"/>
            <a:ext cx="8568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Wholly new forms of encyclopedias will appear, ready made with a mesh of associative trails running through them, ready to be dropped into the memex and there amplified.</a:t>
            </a:r>
          </a:p>
          <a:p>
            <a:r>
              <a:rPr lang="en-US" dirty="0"/>
              <a:t> (Vannevar Bush, 1945)</a:t>
            </a:r>
          </a:p>
        </p:txBody>
      </p:sp>
    </p:spTree>
    <p:extLst>
      <p:ext uri="{BB962C8B-B14F-4D97-AF65-F5344CB8AC3E}">
        <p14:creationId xmlns:p14="http://schemas.microsoft.com/office/powerpoint/2010/main" val="24859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Document indexing:</a:t>
            </a:r>
            <a:br>
              <a:rPr lang="it-IT"/>
            </a:br>
            <a:r>
              <a:rPr lang="it-IT"/>
              <a:t>operations on text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/>
              <a:t>filter out HTML tags </a:t>
            </a:r>
            <a:endParaRPr lang="it-IT">
              <a:effectLst/>
            </a:endParaRPr>
          </a:p>
          <a:p>
            <a:r>
              <a:rPr lang="it-IT"/>
              <a:t>tokenization </a:t>
            </a:r>
            <a:endParaRPr lang="it-IT">
              <a:effectLst/>
            </a:endParaRPr>
          </a:p>
          <a:p>
            <a:pPr lvl="1"/>
            <a:r>
              <a:rPr lang="it-IT"/>
              <a:t>simplest case: tokens are all nonempty sequences of characters not including spaces or punctuation marks. </a:t>
            </a:r>
            <a:endParaRPr lang="it-IT">
              <a:effectLst/>
            </a:endParaRPr>
          </a:p>
          <a:p>
            <a:r>
              <a:rPr lang="it-IT"/>
              <a:t>stopword removal</a:t>
            </a:r>
          </a:p>
          <a:p>
            <a:r>
              <a:rPr lang="it-IT"/>
              <a:t>downcasing</a:t>
            </a:r>
          </a:p>
          <a:p>
            <a:r>
              <a:rPr lang="it-IT"/>
              <a:t>stemming </a:t>
            </a:r>
            <a:endParaRPr lang="it-IT">
              <a:effectLst/>
            </a:endParaRPr>
          </a:p>
          <a:p>
            <a:pPr lvl="1"/>
            <a:r>
              <a:rPr lang="it-IT" u="sng"/>
              <a:t>PLAY</a:t>
            </a:r>
            <a:r>
              <a:rPr lang="it-IT"/>
              <a:t>S </a:t>
            </a:r>
            <a:r>
              <a:rPr lang="it-IT" u="sng"/>
              <a:t>PLAY</a:t>
            </a:r>
            <a:r>
              <a:rPr lang="it-IT"/>
              <a:t>ING </a:t>
            </a:r>
            <a:r>
              <a:rPr lang="it-IT" u="sng"/>
              <a:t>PLAY</a:t>
            </a:r>
            <a:r>
              <a:rPr lang="it-IT"/>
              <a:t>ED RE</a:t>
            </a:r>
            <a:r>
              <a:rPr lang="it-IT" u="sng"/>
              <a:t>PLAY</a:t>
            </a:r>
            <a:r>
              <a:rPr lang="it-IT"/>
              <a:t> -&gt; PLAY</a:t>
            </a:r>
          </a:p>
          <a:p>
            <a:r>
              <a:rPr lang="it-IT"/>
              <a:t>collapse variant forms (“am”, “is”, “are” all become “be”) </a:t>
            </a:r>
            <a:endParaRPr lang="it-IT">
              <a:effectLst/>
            </a:endParaRPr>
          </a:p>
          <a:p>
            <a:pPr marL="0" indent="0" algn="ctr">
              <a:buNone/>
            </a:pPr>
            <a:r>
              <a:rPr lang="it-IT"/>
              <a:t>...But beware the loss of information! </a:t>
            </a:r>
            <a:endParaRPr lang="it-IT">
              <a:effectLst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068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Information Retrieval:</a:t>
            </a:r>
            <a:br>
              <a:rPr lang="it-IT"/>
            </a:br>
            <a:r>
              <a:rPr lang="it-IT"/>
              <a:t>Performance measures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408196"/>
            <a:ext cx="8229600" cy="1526661"/>
          </a:xfrm>
        </p:spPr>
        <p:txBody>
          <a:bodyPr>
            <a:normAutofit/>
          </a:bodyPr>
          <a:lstStyle/>
          <a:p>
            <a:r>
              <a:rPr lang="it-IT" sz="2400"/>
              <a:t>Retrieved relevant items (true positives): </a:t>
            </a:r>
            <a:r>
              <a:rPr lang="en-US" sz="2400" i="1"/>
              <a:t>A∩B</a:t>
            </a:r>
            <a:r>
              <a:rPr lang="it-IT" sz="2400">
                <a:effectLst/>
              </a:rPr>
              <a:t> </a:t>
            </a:r>
            <a:endParaRPr lang="it-IT" sz="2400"/>
          </a:p>
          <a:p>
            <a:r>
              <a:rPr lang="it-IT" sz="2400"/>
              <a:t>Retrieved irrelevant items (false positives): </a:t>
            </a:r>
            <a:r>
              <a:rPr lang="en-US" sz="2400" i="1"/>
              <a:t>B∖A</a:t>
            </a:r>
            <a:endParaRPr lang="it-IT" sz="2400"/>
          </a:p>
          <a:p>
            <a:r>
              <a:rPr lang="it-IT" sz="2400"/>
              <a:t>Unretrieved relevant items (false negatives): </a:t>
            </a:r>
            <a:r>
              <a:rPr lang="en-US" sz="2400" i="1"/>
              <a:t>A∖B</a:t>
            </a:r>
            <a:endParaRPr lang="it-IT" sz="2400"/>
          </a:p>
          <a:p>
            <a:endParaRPr lang="it-IT" sz="2400"/>
          </a:p>
        </p:txBody>
      </p:sp>
      <p:pic>
        <p:nvPicPr>
          <p:cNvPr id="4" name="Immagine 3" descr="precre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219700" cy="174311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57200" y="4900358"/>
            <a:ext cx="3969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/>
              <a:t>Which fraction of retrieved documents is relevant?</a:t>
            </a:r>
          </a:p>
          <a:p>
            <a:endParaRPr lang="it-IT" sz="2000"/>
          </a:p>
          <a:p>
            <a:r>
              <a:rPr lang="it-IT" sz="2400"/>
              <a:t>Precision = </a:t>
            </a: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421490"/>
              </p:ext>
            </p:extLst>
          </p:nvPr>
        </p:nvGraphicFramePr>
        <p:xfrm>
          <a:off x="2070427" y="5577262"/>
          <a:ext cx="1167493" cy="882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4" imgW="520700" imgH="393700" progId="Equation.3">
                  <p:embed/>
                </p:oleObj>
              </mc:Choice>
              <mc:Fallback>
                <p:oleObj name="Equation" r:id="rId4" imgW="520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0427" y="5577262"/>
                        <a:ext cx="1167493" cy="882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717143" y="4900358"/>
            <a:ext cx="3969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/>
              <a:t>Which fraction of relevant documents has been retrieved?</a:t>
            </a:r>
          </a:p>
          <a:p>
            <a:endParaRPr lang="it-IT" sz="2000"/>
          </a:p>
          <a:p>
            <a:r>
              <a:rPr lang="it-IT" sz="2400"/>
              <a:t>Recall = 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623459"/>
              </p:ext>
            </p:extLst>
          </p:nvPr>
        </p:nvGraphicFramePr>
        <p:xfrm>
          <a:off x="5960252" y="5613548"/>
          <a:ext cx="1167493" cy="882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6" imgW="520700" imgH="393700" progId="Equation.3">
                  <p:embed/>
                </p:oleObj>
              </mc:Choice>
              <mc:Fallback>
                <p:oleObj name="Equation" r:id="rId6" imgW="520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60252" y="5613548"/>
                        <a:ext cx="1167493" cy="882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04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Document ranking: intuition</a:t>
            </a:r>
          </a:p>
        </p:txBody>
      </p:sp>
      <p:pic>
        <p:nvPicPr>
          <p:cNvPr id="3" name="Immagine 2" descr="ranklis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15" y="1417638"/>
            <a:ext cx="558927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Document ranking: intuition</a:t>
            </a:r>
          </a:p>
        </p:txBody>
      </p:sp>
      <p:pic>
        <p:nvPicPr>
          <p:cNvPr id="5" name="Immagine 4" descr="ranklis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15" y="1417638"/>
            <a:ext cx="558927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Document ranking: intuition</a:t>
            </a:r>
          </a:p>
        </p:txBody>
      </p:sp>
      <p:pic>
        <p:nvPicPr>
          <p:cNvPr id="7" name="Immagine 6" descr="ranklist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15" y="1417638"/>
            <a:ext cx="558927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7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Document ranking: intuition</a:t>
            </a:r>
          </a:p>
        </p:txBody>
      </p:sp>
      <p:pic>
        <p:nvPicPr>
          <p:cNvPr id="7" name="Immagine 6" descr="ranklist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015" y="1417638"/>
            <a:ext cx="5589270" cy="53149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191285" y="2503714"/>
            <a:ext cx="197136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>
                <a:solidFill>
                  <a:srgbClr val="FF0000"/>
                </a:solidFill>
              </a:rPr>
              <a:t>Red blocks</a:t>
            </a:r>
          </a:p>
          <a:p>
            <a:r>
              <a:rPr lang="it-IT" sz="2400"/>
              <a:t>should appear</a:t>
            </a:r>
          </a:p>
          <a:p>
            <a:r>
              <a:rPr lang="it-IT" sz="2400"/>
              <a:t>at the top! </a:t>
            </a:r>
          </a:p>
        </p:txBody>
      </p:sp>
    </p:spTree>
    <p:extLst>
      <p:ext uri="{BB962C8B-B14F-4D97-AF65-F5344CB8AC3E}">
        <p14:creationId xmlns:p14="http://schemas.microsoft.com/office/powerpoint/2010/main" val="32690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Precision and recall w/ ranking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i="1"/>
              <a:t>D</a:t>
            </a:r>
            <a:r>
              <a:rPr lang="it-IT" sz="2800"/>
              <a:t>: corpus of </a:t>
            </a:r>
            <a:r>
              <a:rPr lang="it-IT" sz="2800" i="1"/>
              <a:t>n</a:t>
            </a:r>
            <a:r>
              <a:rPr lang="it-IT" sz="2800"/>
              <a:t> = |</a:t>
            </a:r>
            <a:r>
              <a:rPr lang="it-IT" sz="2800" i="1"/>
              <a:t>D</a:t>
            </a:r>
            <a:r>
              <a:rPr lang="it-IT" sz="2800"/>
              <a:t>| documents; </a:t>
            </a:r>
            <a:r>
              <a:rPr lang="it-IT" sz="2800" i="1"/>
              <a:t>Q</a:t>
            </a:r>
            <a:r>
              <a:rPr lang="it-IT" sz="2800"/>
              <a:t>: set of queries. </a:t>
            </a:r>
            <a:endParaRPr lang="it-IT" sz="2800">
              <a:effectLst/>
            </a:endParaRPr>
          </a:p>
          <a:p>
            <a:r>
              <a:rPr lang="it-IT" sz="2800"/>
              <a:t>For query </a:t>
            </a:r>
            <a:r>
              <a:rPr lang="it-IT" sz="2800" i="1"/>
              <a:t>q</a:t>
            </a:r>
            <a:r>
              <a:rPr lang="it-IT" sz="2800"/>
              <a:t>∈</a:t>
            </a:r>
            <a:r>
              <a:rPr lang="it-IT" sz="2800" i="1"/>
              <a:t>Q</a:t>
            </a:r>
            <a:r>
              <a:rPr lang="it-IT" sz="2800"/>
              <a:t>, define </a:t>
            </a:r>
            <a:r>
              <a:rPr lang="it-IT" sz="2800" i="1"/>
              <a:t>D</a:t>
            </a:r>
            <a:r>
              <a:rPr lang="it-IT" sz="2800" i="1" baseline="-25000"/>
              <a:t>q</a:t>
            </a:r>
            <a:r>
              <a:rPr lang="it-IT" sz="2800"/>
              <a:t>⊂</a:t>
            </a:r>
            <a:r>
              <a:rPr lang="it-IT" sz="2800" i="1"/>
              <a:t>D</a:t>
            </a:r>
            <a:r>
              <a:rPr lang="it-IT" sz="2800"/>
              <a:t> as the set of all relevant documents (exhaustive, manually defined). </a:t>
            </a:r>
            <a:endParaRPr lang="it-IT" sz="2800">
              <a:effectLst/>
            </a:endParaRPr>
          </a:p>
          <a:p>
            <a:r>
              <a:rPr lang="it-IT" sz="2800"/>
              <a:t>Let (</a:t>
            </a:r>
            <a:r>
              <a:rPr lang="it-IT" sz="2800" i="1"/>
              <a:t>d</a:t>
            </a:r>
            <a:r>
              <a:rPr lang="it-IT" sz="2800" baseline="-25000"/>
              <a:t>1</a:t>
            </a:r>
            <a:r>
              <a:rPr lang="it-IT" sz="2800" i="1" baseline="30000"/>
              <a:t>q</a:t>
            </a:r>
            <a:r>
              <a:rPr lang="it-IT" sz="2800"/>
              <a:t>, </a:t>
            </a:r>
            <a:r>
              <a:rPr lang="it-IT" sz="2800" i="1"/>
              <a:t>d</a:t>
            </a:r>
            <a:r>
              <a:rPr lang="it-IT" sz="2800" baseline="-25000"/>
              <a:t>2</a:t>
            </a:r>
            <a:r>
              <a:rPr lang="it-IT" sz="2800" i="1" baseline="30000"/>
              <a:t>q</a:t>
            </a:r>
            <a:r>
              <a:rPr lang="it-IT" sz="2800"/>
              <a:t>, ... , </a:t>
            </a:r>
            <a:r>
              <a:rPr lang="it-IT" sz="2800" i="1"/>
              <a:t>d</a:t>
            </a:r>
            <a:r>
              <a:rPr lang="it-IT" sz="2800" i="1" baseline="-25000"/>
              <a:t>n</a:t>
            </a:r>
            <a:r>
              <a:rPr lang="it-IT" sz="2800" i="1" baseline="30000"/>
              <a:t>q</a:t>
            </a:r>
            <a:r>
              <a:rPr lang="it-IT" sz="2800"/>
              <a:t>) be an ordering (“ranking”) of </a:t>
            </a:r>
            <a:r>
              <a:rPr lang="it-IT" sz="2800" i="1"/>
              <a:t>D</a:t>
            </a:r>
            <a:r>
              <a:rPr lang="it-IT" sz="2800"/>
              <a:t> returned by system in response to query </a:t>
            </a:r>
            <a:r>
              <a:rPr lang="it-IT" sz="2800" i="1"/>
              <a:t>q</a:t>
            </a:r>
            <a:r>
              <a:rPr lang="it-IT" sz="2800"/>
              <a:t>. </a:t>
            </a:r>
            <a:endParaRPr lang="it-IT" sz="2800">
              <a:effectLst/>
            </a:endParaRPr>
          </a:p>
          <a:p>
            <a:r>
              <a:rPr lang="it-IT" sz="2800"/>
              <a:t>Let (</a:t>
            </a:r>
            <a:r>
              <a:rPr lang="it-IT" sz="2800" i="1"/>
              <a:t>r</a:t>
            </a:r>
            <a:r>
              <a:rPr lang="it-IT" sz="2800" baseline="-25000"/>
              <a:t>1</a:t>
            </a:r>
            <a:r>
              <a:rPr lang="it-IT" sz="2800" i="1" baseline="30000"/>
              <a:t>q</a:t>
            </a:r>
            <a:r>
              <a:rPr lang="it-IT" sz="2800"/>
              <a:t>, </a:t>
            </a:r>
            <a:r>
              <a:rPr lang="it-IT" sz="2800" i="1"/>
              <a:t>r</a:t>
            </a:r>
            <a:r>
              <a:rPr lang="it-IT" sz="2800" baseline="-25000"/>
              <a:t>2</a:t>
            </a:r>
            <a:r>
              <a:rPr lang="it-IT" sz="2800" i="1" baseline="30000"/>
              <a:t>q</a:t>
            </a:r>
            <a:r>
              <a:rPr lang="it-IT" sz="2800"/>
              <a:t>, ... , </a:t>
            </a:r>
            <a:r>
              <a:rPr lang="it-IT" sz="2800" i="1"/>
              <a:t>r</a:t>
            </a:r>
            <a:r>
              <a:rPr lang="it-IT" sz="2800" i="1" baseline="-25000"/>
              <a:t>n</a:t>
            </a:r>
            <a:r>
              <a:rPr lang="it-IT" sz="2800" i="1" baseline="30000"/>
              <a:t>q</a:t>
            </a:r>
            <a:r>
              <a:rPr lang="it-IT" sz="2800"/>
              <a:t>) be defined as</a:t>
            </a:r>
            <a:endParaRPr lang="it-IT" sz="2800">
              <a:effectLst/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45187"/>
              </p:ext>
            </p:extLst>
          </p:nvPr>
        </p:nvGraphicFramePr>
        <p:xfrm>
          <a:off x="2627312" y="4678363"/>
          <a:ext cx="3683681" cy="1592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3" imgW="1409700" imgH="609600" progId="Equation.3">
                  <p:embed/>
                </p:oleObj>
              </mc:Choice>
              <mc:Fallback>
                <p:oleObj name="Equation" r:id="rId3" imgW="14097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7312" y="4678363"/>
                        <a:ext cx="3683681" cy="1592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6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Precision and recall w/ ranking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Recall(</a:t>
            </a:r>
            <a:r>
              <a:rPr lang="it-IT" i="1"/>
              <a:t>k</a:t>
            </a:r>
            <a:r>
              <a:rPr lang="it-IT"/>
              <a:t>): fraction of relevant documents found in the top </a:t>
            </a:r>
            <a:r>
              <a:rPr lang="it-IT" i="1"/>
              <a:t>k</a:t>
            </a:r>
            <a:r>
              <a:rPr lang="it-IT"/>
              <a:t> positions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Precision(</a:t>
            </a:r>
            <a:r>
              <a:rPr lang="it-IT" i="1"/>
              <a:t>k</a:t>
            </a:r>
            <a:r>
              <a:rPr lang="it-IT"/>
              <a:t>): fraction of top </a:t>
            </a:r>
            <a:r>
              <a:rPr lang="it-IT" i="1"/>
              <a:t>k</a:t>
            </a:r>
            <a:r>
              <a:rPr lang="it-IT"/>
              <a:t> documents that are relevant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218851"/>
              </p:ext>
            </p:extLst>
          </p:nvPr>
        </p:nvGraphicFramePr>
        <p:xfrm>
          <a:off x="3016581" y="2612571"/>
          <a:ext cx="2888919" cy="1076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3" imgW="1397000" imgH="520700" progId="Equation.3">
                  <p:embed/>
                </p:oleObj>
              </mc:Choice>
              <mc:Fallback>
                <p:oleObj name="Equation" r:id="rId3" imgW="13970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6581" y="2612571"/>
                        <a:ext cx="2888919" cy="1076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938207"/>
              </p:ext>
            </p:extLst>
          </p:nvPr>
        </p:nvGraphicFramePr>
        <p:xfrm>
          <a:off x="2990850" y="5114925"/>
          <a:ext cx="2941638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5" imgW="1422400" imgH="457200" progId="Equation.3">
                  <p:embed/>
                </p:oleObj>
              </mc:Choice>
              <mc:Fallback>
                <p:oleObj name="Equation" r:id="rId5" imgW="1422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90850" y="5114925"/>
                        <a:ext cx="2941638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66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Precision and recall w/ ranking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Average precision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895160"/>
              </p:ext>
            </p:extLst>
          </p:nvPr>
        </p:nvGraphicFramePr>
        <p:xfrm>
          <a:off x="1168965" y="2757714"/>
          <a:ext cx="6572365" cy="1412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3" imgW="2540000" imgH="546100" progId="Equation.3">
                  <p:embed/>
                </p:oleObj>
              </mc:Choice>
              <mc:Fallback>
                <p:oleObj name="Equation" r:id="rId3" imgW="25400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8965" y="2757714"/>
                        <a:ext cx="6572365" cy="1412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21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Precision / recall tradeoff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/>
              <a:t>Average precision is 1 iff all relevant documents are ranked before irrelevant ones </a:t>
            </a:r>
            <a:endParaRPr lang="it-IT">
              <a:effectLst/>
            </a:endParaRPr>
          </a:p>
          <a:p>
            <a:r>
              <a:rPr lang="it-IT"/>
              <a:t>Interpolated precision at recall = </a:t>
            </a:r>
            <a:r>
              <a:rPr lang="it-IT" i="1"/>
              <a:t>ρ</a:t>
            </a:r>
            <a:r>
              <a:rPr lang="it-IT"/>
              <a:t>: maximum precision for recall greater or equal to </a:t>
            </a:r>
            <a:r>
              <a:rPr lang="it-IT" i="1"/>
              <a:t>ρ</a:t>
            </a:r>
            <a:r>
              <a:rPr lang="it-IT"/>
              <a:t>. </a:t>
            </a:r>
            <a:endParaRPr lang="it-IT">
              <a:effectLst/>
            </a:endParaRPr>
          </a:p>
          <a:p>
            <a:r>
              <a:rPr lang="it-IT"/>
              <a:t>By convention, precision</a:t>
            </a:r>
            <a:r>
              <a:rPr lang="it-IT" i="1" baseline="-25000"/>
              <a:t>q</a:t>
            </a:r>
            <a:r>
              <a:rPr lang="it-IT"/>
              <a:t>(0) = 1 and recall</a:t>
            </a:r>
            <a:r>
              <a:rPr lang="it-IT" i="1" baseline="-25000"/>
              <a:t>q</a:t>
            </a:r>
            <a:r>
              <a:rPr lang="it-IT"/>
              <a:t>(0) = 0.</a:t>
            </a:r>
          </a:p>
          <a:p>
            <a:r>
              <a:rPr lang="it-IT"/>
              <a:t>Recall can be increased by increasing </a:t>
            </a:r>
            <a:r>
              <a:rPr lang="it-IT" i="1"/>
              <a:t>k</a:t>
            </a:r>
            <a:r>
              <a:rPr lang="it-IT"/>
              <a:t>, but then more and more irrelevant documents occur, driving down precision.</a:t>
            </a:r>
          </a:p>
          <a:p>
            <a:r>
              <a:rPr lang="it-IT"/>
              <a:t>Therefore, a recall-precision plot has a downward slope. </a:t>
            </a:r>
            <a:endParaRPr lang="it-IT">
              <a:effectLst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60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– the </a:t>
            </a:r>
            <a:r>
              <a:rPr lang="en-US" i="1" dirty="0"/>
              <a:t>language</a:t>
            </a:r>
            <a:r>
              <a:rPr lang="en-US" dirty="0"/>
              <a:t> of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600200"/>
            <a:ext cx="8944429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&lt;html&gt;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&lt;head&gt;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&lt;title&gt;Learning and Intelligent Optimization&lt;/title&gt;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&lt;meta name="author" content="Roberto Battiti”/&gt;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&lt;meta name="keywords”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content="LION, ML, optimization, big data”/&gt;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&lt;/head&gt;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&lt;body&gt;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&lt;h1&gt;The LION way is the future&lt;/h1&gt;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The reasons are explained in the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&lt;a href=”http://intelligent-optimization.org/”&gt;LIONlab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    homepage &lt;/a&gt;.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 &lt;/body&gt;</a:t>
            </a:r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&lt;/html&gt;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710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Precision / recall tradeoff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“Interpolated precision”</a:t>
            </a:r>
          </a:p>
          <a:p>
            <a:pPr lvl="1"/>
            <a:r>
              <a:rPr lang="it-IT">
                <a:effectLst/>
              </a:rPr>
              <a:t>Answering the question “What is the best precision I can get for a recall score no smaller than </a:t>
            </a:r>
            <a:r>
              <a:rPr lang="it-IT" i="1">
                <a:effectLst/>
              </a:rPr>
              <a:t>r</a:t>
            </a:r>
            <a:r>
              <a:rPr lang="it-IT">
                <a:effectLst/>
              </a:rPr>
              <a:t>?”</a:t>
            </a:r>
          </a:p>
          <a:p>
            <a:pPr lvl="1"/>
            <a:endParaRPr lang="it-IT"/>
          </a:p>
          <a:p>
            <a:r>
              <a:rPr lang="it-IT">
                <a:effectLst/>
              </a:rPr>
              <a:t>Stepwise constant, non-increasing function of recall rate.</a:t>
            </a:r>
          </a:p>
          <a:p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825001"/>
              </p:ext>
            </p:extLst>
          </p:nvPr>
        </p:nvGraphicFramePr>
        <p:xfrm>
          <a:off x="1257300" y="3586163"/>
          <a:ext cx="64087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Equation" r:id="rId3" imgW="3098800" imgH="292100" progId="Equation.3">
                  <p:embed/>
                </p:oleObj>
              </mc:Choice>
              <mc:Fallback>
                <p:oleObj name="Equation" r:id="rId3" imgW="3098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7300" y="3586163"/>
                        <a:ext cx="6408738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6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Precision / recall tradeoff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927" y="1417638"/>
            <a:ext cx="5212912" cy="5440362"/>
          </a:xfrm>
          <a:prstGeom prst="rect">
            <a:avLst/>
          </a:prstGeom>
        </p:spPr>
      </p:pic>
      <p:sp>
        <p:nvSpPr>
          <p:cNvPr id="3" name="Anello 2"/>
          <p:cNvSpPr/>
          <p:nvPr/>
        </p:nvSpPr>
        <p:spPr>
          <a:xfrm>
            <a:off x="4299857" y="1363209"/>
            <a:ext cx="290286" cy="287791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Anello 4"/>
          <p:cNvSpPr/>
          <p:nvPr/>
        </p:nvSpPr>
        <p:spPr>
          <a:xfrm>
            <a:off x="5414709" y="1948416"/>
            <a:ext cx="290286" cy="287791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Anello 5"/>
          <p:cNvSpPr/>
          <p:nvPr/>
        </p:nvSpPr>
        <p:spPr>
          <a:xfrm>
            <a:off x="5978512" y="2142041"/>
            <a:ext cx="290286" cy="287791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Anello 6"/>
          <p:cNvSpPr/>
          <p:nvPr/>
        </p:nvSpPr>
        <p:spPr>
          <a:xfrm>
            <a:off x="6530925" y="2407052"/>
            <a:ext cx="290286" cy="287791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Anello 7"/>
          <p:cNvSpPr/>
          <p:nvPr/>
        </p:nvSpPr>
        <p:spPr>
          <a:xfrm>
            <a:off x="7083113" y="2774167"/>
            <a:ext cx="290286" cy="287791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Anello 8"/>
          <p:cNvSpPr/>
          <p:nvPr/>
        </p:nvSpPr>
        <p:spPr>
          <a:xfrm>
            <a:off x="494902" y="1254788"/>
            <a:ext cx="290286" cy="287791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85188" y="1173489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= non-dominated points</a:t>
            </a:r>
          </a:p>
          <a:p>
            <a:r>
              <a:rPr lang="it-IT"/>
              <a:t>    (in the Pareto sense)</a:t>
            </a:r>
          </a:p>
        </p:txBody>
      </p:sp>
      <p:cxnSp>
        <p:nvCxnSpPr>
          <p:cNvPr id="12" name="Connettore 1 11"/>
          <p:cNvCxnSpPr/>
          <p:nvPr/>
        </p:nvCxnSpPr>
        <p:spPr>
          <a:xfrm flipH="1" flipV="1">
            <a:off x="3876544" y="4217392"/>
            <a:ext cx="559208" cy="94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 flipV="1">
            <a:off x="4435752" y="4805748"/>
            <a:ext cx="1118416" cy="9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 flipV="1">
            <a:off x="5554168" y="5004770"/>
            <a:ext cx="559208" cy="94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 flipV="1">
            <a:off x="6113376" y="5270134"/>
            <a:ext cx="546528" cy="94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 flipV="1">
            <a:off x="6659904" y="5639748"/>
            <a:ext cx="559208" cy="94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 flipV="1">
            <a:off x="215298" y="2019426"/>
            <a:ext cx="559208" cy="94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782534" y="1834760"/>
            <a:ext cx="242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= interpolated precision</a:t>
            </a:r>
          </a:p>
        </p:txBody>
      </p:sp>
    </p:spTree>
    <p:extLst>
      <p:ext uri="{BB962C8B-B14F-4D97-AF65-F5344CB8AC3E}">
        <p14:creationId xmlns:p14="http://schemas.microsoft.com/office/powerpoint/2010/main" val="228655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vector-space model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Representing document as points in a multi-dimensional space, each axis representing a term (token).</a:t>
            </a:r>
          </a:p>
          <a:p>
            <a:r>
              <a:rPr lang="it-IT"/>
              <a:t>Coordinate of document </a:t>
            </a:r>
            <a:r>
              <a:rPr lang="it-IT" i="1"/>
              <a:t>d</a:t>
            </a:r>
            <a:r>
              <a:rPr lang="it-IT"/>
              <a:t> in direction of term </a:t>
            </a:r>
            <a:r>
              <a:rPr lang="it-IT" i="1"/>
              <a:t>t</a:t>
            </a:r>
            <a:r>
              <a:rPr lang="it-IT"/>
              <a:t> determined by: </a:t>
            </a:r>
            <a:endParaRPr lang="it-IT">
              <a:effectLst/>
            </a:endParaRPr>
          </a:p>
          <a:p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410084"/>
              </p:ext>
            </p:extLst>
          </p:nvPr>
        </p:nvGraphicFramePr>
        <p:xfrm>
          <a:off x="3061283" y="4612821"/>
          <a:ext cx="2656764" cy="1120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3" imgW="1054100" imgH="444500" progId="Equation.3">
                  <p:embed/>
                </p:oleObj>
              </mc:Choice>
              <mc:Fallback>
                <p:oleObj name="Equation" r:id="rId3" imgW="1054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1283" y="4612821"/>
                        <a:ext cx="2656764" cy="1120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552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vector-space model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Inverse document frequency:</a:t>
            </a:r>
          </a:p>
          <a:p>
            <a:pPr lvl="1"/>
            <a:r>
              <a:rPr lang="it-IT">
                <a:effectLst/>
              </a:rPr>
              <a:t>rewards rare terms, small for frequent terms</a:t>
            </a:r>
          </a:p>
          <a:p>
            <a:pPr lvl="1"/>
            <a:r>
              <a:rPr lang="it-IT"/>
              <a:t>smooth, slow growth</a:t>
            </a:r>
            <a:endParaRPr lang="it-IT">
              <a:effectLst/>
            </a:endParaRPr>
          </a:p>
          <a:p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306027"/>
              </p:ext>
            </p:extLst>
          </p:nvPr>
        </p:nvGraphicFramePr>
        <p:xfrm>
          <a:off x="2916238" y="3990181"/>
          <a:ext cx="2946400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Equation" r:id="rId3" imgW="1168400" imgH="469900" progId="Equation.3">
                  <p:embed/>
                </p:oleObj>
              </mc:Choice>
              <mc:Fallback>
                <p:oleObj name="Equation" r:id="rId3" imgW="1168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6238" y="3990181"/>
                        <a:ext cx="2946400" cy="118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433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vector-space model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/>
              <a:t>Document </a:t>
            </a:r>
            <a:r>
              <a:rPr lang="it-IT" i="1"/>
              <a:t>d</a:t>
            </a:r>
            <a:r>
              <a:rPr lang="it-IT"/>
              <a:t> is represented by vector</a:t>
            </a:r>
          </a:p>
          <a:p>
            <a:pPr marL="0" indent="0">
              <a:buNone/>
            </a:pPr>
            <a:endParaRPr lang="it-IT"/>
          </a:p>
          <a:p>
            <a:endParaRPr lang="it-IT">
              <a:effectLst/>
            </a:endParaRPr>
          </a:p>
          <a:p>
            <a:r>
              <a:rPr lang="it-IT">
                <a:effectLst/>
              </a:rPr>
              <a:t>where component </a:t>
            </a:r>
            <a:r>
              <a:rPr lang="it-IT" i="1">
                <a:effectLst/>
              </a:rPr>
              <a:t>d</a:t>
            </a:r>
            <a:r>
              <a:rPr lang="it-IT" i="1" baseline="-25000">
                <a:effectLst/>
              </a:rPr>
              <a:t>t</a:t>
            </a:r>
            <a:r>
              <a:rPr lang="it-IT">
                <a:effectLst/>
              </a:rPr>
              <a:t> is</a:t>
            </a:r>
          </a:p>
          <a:p>
            <a:endParaRPr lang="it-IT"/>
          </a:p>
          <a:p>
            <a:endParaRPr lang="it-IT">
              <a:effectLst/>
            </a:endParaRPr>
          </a:p>
          <a:p>
            <a:r>
              <a:rPr lang="it-IT"/>
              <a:t>A query is a sequence of terms, therefore it has the same representation.</a:t>
            </a:r>
            <a:endParaRPr lang="it-IT">
              <a:effectLst/>
            </a:endParaRPr>
          </a:p>
          <a:p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298215"/>
              </p:ext>
            </p:extLst>
          </p:nvPr>
        </p:nvGraphicFramePr>
        <p:xfrm>
          <a:off x="3074988" y="2162175"/>
          <a:ext cx="26273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3" imgW="1041400" imgH="254000" progId="Equation.3">
                  <p:embed/>
                </p:oleObj>
              </mc:Choice>
              <mc:Fallback>
                <p:oleObj name="Equation" r:id="rId3" imgW="1041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4988" y="2162175"/>
                        <a:ext cx="2627312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611705"/>
              </p:ext>
            </p:extLst>
          </p:nvPr>
        </p:nvGraphicFramePr>
        <p:xfrm>
          <a:off x="2427514" y="3754437"/>
          <a:ext cx="3988850" cy="691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5" imgW="1244600" imgH="215900" progId="Equation.3">
                  <p:embed/>
                </p:oleObj>
              </mc:Choice>
              <mc:Fallback>
                <p:oleObj name="Equation" r:id="rId5" imgW="1244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7514" y="3754437"/>
                        <a:ext cx="3988850" cy="691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9708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Proximity between documents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Euclidean distance: to avoid artifacts, vectors should be normalized: an </a:t>
            </a:r>
            <a:r>
              <a:rPr lang="it-IT" i="1"/>
              <a:t>n</a:t>
            </a:r>
            <a:r>
              <a:rPr lang="it-IT"/>
              <a:t>-fold replica of document </a:t>
            </a:r>
            <a:r>
              <a:rPr lang="it-IT" i="1"/>
              <a:t>d</a:t>
            </a:r>
            <a:r>
              <a:rPr lang="it-IT"/>
              <a:t> should have the same similarity to </a:t>
            </a:r>
            <a:r>
              <a:rPr lang="it-IT" i="1"/>
              <a:t>q</a:t>
            </a:r>
            <a:r>
              <a:rPr lang="it-IT"/>
              <a:t> as </a:t>
            </a:r>
            <a:r>
              <a:rPr lang="it-IT" i="1"/>
              <a:t>d</a:t>
            </a:r>
            <a:r>
              <a:rPr lang="it-IT"/>
              <a:t> itself.</a:t>
            </a:r>
            <a:endParaRPr lang="it-IT">
              <a:effectLst/>
            </a:endParaRPr>
          </a:p>
          <a:p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83863"/>
              </p:ext>
            </p:extLst>
          </p:nvPr>
        </p:nvGraphicFramePr>
        <p:xfrm>
          <a:off x="2239963" y="3937681"/>
          <a:ext cx="4005262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3" imgW="1358900" imgH="508000" progId="Equation.3">
                  <p:embed/>
                </p:oleObj>
              </mc:Choice>
              <mc:Fallback>
                <p:oleObj name="Equation" r:id="rId3" imgW="13589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39963" y="3937681"/>
                        <a:ext cx="4005262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4157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Proximity between documents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Cosine similarity: cosine of the angle between vectors </a:t>
            </a:r>
            <a:r>
              <a:rPr lang="it-IT" b="1"/>
              <a:t>d</a:t>
            </a:r>
            <a:r>
              <a:rPr lang="it-IT"/>
              <a:t> and </a:t>
            </a:r>
            <a:r>
              <a:rPr lang="it-IT" b="1"/>
              <a:t>q</a:t>
            </a:r>
            <a:r>
              <a:rPr lang="it-IT"/>
              <a:t>.</a:t>
            </a:r>
            <a:endParaRPr lang="it-IT">
              <a:effectLst/>
            </a:endParaRPr>
          </a:p>
          <a:p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413261"/>
              </p:ext>
            </p:extLst>
          </p:nvPr>
        </p:nvGraphicFramePr>
        <p:xfrm>
          <a:off x="2446338" y="3338966"/>
          <a:ext cx="3592512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3" imgW="1219200" imgH="508000" progId="Equation.3">
                  <p:embed/>
                </p:oleObj>
              </mc:Choice>
              <mc:Fallback>
                <p:oleObj name="Equation" r:id="rId3" imgW="12192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6338" y="3338966"/>
                        <a:ext cx="3592512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63453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TFIDF-based IR system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Information Retrieval system based on TFIDF coordinates:</a:t>
            </a:r>
          </a:p>
          <a:p>
            <a:pPr lvl="1"/>
            <a:r>
              <a:rPr lang="it-IT"/>
              <a:t>Build inverse index with TF(</a:t>
            </a:r>
            <a:r>
              <a:rPr lang="it-IT" i="1"/>
              <a:t>t</a:t>
            </a:r>
            <a:r>
              <a:rPr lang="it-IT"/>
              <a:t>,</a:t>
            </a:r>
            <a:r>
              <a:rPr lang="it-IT" i="1"/>
              <a:t>d</a:t>
            </a:r>
            <a:r>
              <a:rPr lang="it-IT"/>
              <a:t>) and IDF(</a:t>
            </a:r>
            <a:r>
              <a:rPr lang="it-IT" i="1"/>
              <a:t>t</a:t>
            </a:r>
            <a:r>
              <a:rPr lang="it-IT"/>
              <a:t>) information</a:t>
            </a:r>
          </a:p>
          <a:p>
            <a:pPr lvl="1"/>
            <a:r>
              <a:rPr lang="it-IT"/>
              <a:t>Given a query, map it onto TFIDF space</a:t>
            </a:r>
          </a:p>
          <a:p>
            <a:pPr lvl="1"/>
            <a:r>
              <a:rPr lang="it-IT"/>
              <a:t>Sort documents according to similarity metric </a:t>
            </a:r>
            <a:endParaRPr lang="it-IT">
              <a:effectLst/>
            </a:endParaRPr>
          </a:p>
          <a:p>
            <a:pPr lvl="1"/>
            <a:r>
              <a:rPr lang="it-IT"/>
              <a:t>return most similar documents </a:t>
            </a:r>
            <a:endParaRPr lang="it-IT">
              <a:effectLst/>
            </a:endParaRPr>
          </a:p>
          <a:p>
            <a:r>
              <a:rPr lang="it-IT"/>
              <a:t>Now we are ready to refine the search!</a:t>
            </a:r>
          </a:p>
        </p:txBody>
      </p:sp>
    </p:spTree>
    <p:extLst>
      <p:ext uri="{BB962C8B-B14F-4D97-AF65-F5344CB8AC3E}">
        <p14:creationId xmlns:p14="http://schemas.microsoft.com/office/powerpoint/2010/main" val="1597060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Relevance feedback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/>
              <a:t>The average web query is as few as two terms long!</a:t>
            </a:r>
          </a:p>
          <a:p>
            <a:r>
              <a:rPr lang="it-IT"/>
              <a:t>After the first response, a sophisticated user learns how to improve his query.</a:t>
            </a:r>
            <a:br>
              <a:rPr lang="it-IT"/>
            </a:br>
            <a:r>
              <a:rPr lang="it-IT"/>
              <a:t>For everybody else. . . </a:t>
            </a:r>
            <a:endParaRPr lang="it-IT">
              <a:effectLst/>
            </a:endParaRPr>
          </a:p>
          <a:p>
            <a:pPr lvl="1"/>
            <a:r>
              <a:rPr lang="it-IT"/>
              <a:t>Results page may include a rating form for documents (“Please mark documents that you have found useful”) </a:t>
            </a:r>
            <a:endParaRPr lang="it-IT">
              <a:effectLst/>
            </a:endParaRPr>
          </a:p>
          <a:p>
            <a:pPr lvl="1"/>
            <a:r>
              <a:rPr lang="it-IT"/>
              <a:t>User’s form submission is a form of relevance feedback. </a:t>
            </a:r>
            <a:endParaRPr lang="it-IT">
              <a:effectLst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4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Relevance feedback:</a:t>
            </a:r>
            <a:br>
              <a:rPr lang="it-IT"/>
            </a:br>
            <a:r>
              <a:rPr lang="it-IT"/>
              <a:t>Rocchio’s method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Correct query </a:t>
            </a:r>
            <a:r>
              <a:rPr lang="it-IT" b="1"/>
              <a:t>q</a:t>
            </a:r>
            <a:r>
              <a:rPr lang="it-IT"/>
              <a:t> by pushing it closer to a set of useful documents </a:t>
            </a:r>
            <a:r>
              <a:rPr lang="it-IT" i="1"/>
              <a:t>D</a:t>
            </a:r>
            <a:r>
              <a:rPr lang="it-IT" baseline="-25000"/>
              <a:t>+</a:t>
            </a:r>
            <a:r>
              <a:rPr lang="it-IT"/>
              <a:t> and pulling it apart from a set D</a:t>
            </a:r>
            <a:r>
              <a:rPr lang="it-IT" baseline="-25000"/>
              <a:t>-</a:t>
            </a:r>
            <a:r>
              <a:rPr lang="it-IT"/>
              <a:t> of useless docs: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Parameters </a:t>
            </a:r>
            <a:r>
              <a:rPr lang="it-IT">
                <a:latin typeface="Symbol" charset="2"/>
                <a:cs typeface="Symbol" charset="2"/>
              </a:rPr>
              <a:t>a</a:t>
            </a:r>
            <a:r>
              <a:rPr lang="it-IT"/>
              <a:t>, </a:t>
            </a:r>
            <a:r>
              <a:rPr lang="it-IT">
                <a:latin typeface="Symbol" charset="2"/>
                <a:cs typeface="Symbol" charset="2"/>
              </a:rPr>
              <a:t>b</a:t>
            </a:r>
            <a:r>
              <a:rPr lang="it-IT"/>
              <a:t> and </a:t>
            </a:r>
            <a:r>
              <a:rPr lang="it-IT">
                <a:latin typeface="Symbol" charset="2"/>
                <a:cs typeface="Symbol" charset="2"/>
              </a:rPr>
              <a:t>g</a:t>
            </a:r>
            <a:r>
              <a:rPr lang="it-IT"/>
              <a:t> control the amount of modification.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337252"/>
              </p:ext>
            </p:extLst>
          </p:nvPr>
        </p:nvGraphicFramePr>
        <p:xfrm>
          <a:off x="2343946" y="3429000"/>
          <a:ext cx="4462552" cy="110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3" imgW="1587500" imgH="393700" progId="Equation.3">
                  <p:embed/>
                </p:oleObj>
              </mc:Choice>
              <mc:Fallback>
                <p:oleObj name="Equation" r:id="rId3" imgW="15875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3946" y="3429000"/>
                        <a:ext cx="4462552" cy="110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9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– the </a:t>
            </a:r>
            <a:r>
              <a:rPr lang="en-US" i="1" dirty="0"/>
              <a:t>protocol </a:t>
            </a:r>
            <a:r>
              <a:rPr lang="en-US" dirty="0"/>
              <a:t>of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600201"/>
            <a:ext cx="8944429" cy="284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GET /thispath/thispage.html HTTP/1.1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Accept: */*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Accept-Language: it-it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Accept-Encoding: gzip, deflate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User-Agent: Mozilla/5.0 (Macintosh; U; PPC Mac OS X; it-it)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AppleWebKit/418.9.1 (KHTML, like Gecko) Safari/419.3 Connection: keep-alive</a:t>
            </a:r>
          </a:p>
          <a:p>
            <a:pPr marL="0" indent="0">
              <a:buNone/>
            </a:pPr>
            <a:r>
              <a:rPr lang="en-US" sz="1800" dirty="0">
                <a:latin typeface="Courier New"/>
                <a:cs typeface="Courier New"/>
              </a:rPr>
              <a:t>Host: www.pippo.it</a:t>
            </a:r>
          </a:p>
          <a:p>
            <a:pPr marL="0" indent="0">
              <a:buNone/>
            </a:pP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457200" y="4608286"/>
            <a:ext cx="8229600" cy="1517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Connect to well-known TCP port 80</a:t>
            </a:r>
          </a:p>
        </p:txBody>
      </p:sp>
    </p:spTree>
    <p:extLst>
      <p:ext uri="{BB962C8B-B14F-4D97-AF65-F5344CB8AC3E}">
        <p14:creationId xmlns:p14="http://schemas.microsoft.com/office/powerpoint/2010/main" val="382415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Relevance feedback:</a:t>
            </a:r>
            <a:br>
              <a:rPr lang="it-IT"/>
            </a:br>
            <a:r>
              <a:rPr lang="it-IT"/>
              <a:t>Rocchio’s method</a:t>
            </a:r>
          </a:p>
        </p:txBody>
      </p:sp>
      <p:pic>
        <p:nvPicPr>
          <p:cNvPr id="10" name="Immagine 9" descr="rocchi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57" y="1417638"/>
            <a:ext cx="6823710" cy="49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Relevance feedback:</a:t>
            </a:r>
            <a:br>
              <a:rPr lang="it-IT"/>
            </a:br>
            <a:r>
              <a:rPr lang="it-IT"/>
              <a:t>Rocchio’s method</a:t>
            </a:r>
          </a:p>
        </p:txBody>
      </p:sp>
      <p:pic>
        <p:nvPicPr>
          <p:cNvPr id="11" name="Immagine 10" descr="rocchi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57" y="1417638"/>
            <a:ext cx="6823710" cy="49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Relevance feedback:</a:t>
            </a:r>
            <a:br>
              <a:rPr lang="it-IT"/>
            </a:br>
            <a:r>
              <a:rPr lang="it-IT"/>
              <a:t>Rocchio’s method</a:t>
            </a:r>
          </a:p>
        </p:txBody>
      </p:sp>
      <p:pic>
        <p:nvPicPr>
          <p:cNvPr id="12" name="Immagine 11" descr="rocchio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57" y="1417638"/>
            <a:ext cx="6823710" cy="49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Relevance feedback:</a:t>
            </a:r>
            <a:br>
              <a:rPr lang="it-IT"/>
            </a:br>
            <a:r>
              <a:rPr lang="it-IT"/>
              <a:t>Rocchio’s method</a:t>
            </a:r>
          </a:p>
        </p:txBody>
      </p:sp>
      <p:pic>
        <p:nvPicPr>
          <p:cNvPr id="13" name="Immagine 12" descr="rocchio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57" y="1417638"/>
            <a:ext cx="6823710" cy="49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Relevance feedback:</a:t>
            </a:r>
            <a:br>
              <a:rPr lang="it-IT"/>
            </a:br>
            <a:r>
              <a:rPr lang="it-IT"/>
              <a:t>Rocchio’s method</a:t>
            </a:r>
          </a:p>
        </p:txBody>
      </p:sp>
      <p:pic>
        <p:nvPicPr>
          <p:cNvPr id="14" name="Immagine 13" descr="rocchio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57" y="1417638"/>
            <a:ext cx="6823710" cy="499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Relevance feedback:</a:t>
            </a:r>
            <a:br>
              <a:rPr lang="it-IT"/>
            </a:br>
            <a:r>
              <a:rPr lang="it-IT"/>
              <a:t>Rocchio’s method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If user input is absent: </a:t>
            </a:r>
            <a:endParaRPr lang="it-IT">
              <a:effectLst/>
            </a:endParaRPr>
          </a:p>
          <a:p>
            <a:pPr lvl="1"/>
            <a:r>
              <a:rPr lang="it-IT"/>
              <a:t>Automatically build </a:t>
            </a:r>
            <a:r>
              <a:rPr lang="it-IT" i="1"/>
              <a:t>D</a:t>
            </a:r>
            <a:r>
              <a:rPr lang="it-IT" baseline="-25000"/>
              <a:t>+</a:t>
            </a:r>
            <a:r>
              <a:rPr lang="it-IT"/>
              <a:t> by assuming that a certain number (e.g., 10) of highest-ranked documents are more relevant than others. </a:t>
            </a:r>
            <a:endParaRPr lang="it-IT">
              <a:effectLst/>
            </a:endParaRPr>
          </a:p>
          <a:p>
            <a:r>
              <a:rPr lang="it-IT"/>
              <a:t>One bad word may spoil it all </a:t>
            </a:r>
            <a:endParaRPr lang="it-IT">
              <a:effectLst/>
            </a:endParaRPr>
          </a:p>
          <a:p>
            <a:pPr lvl="1"/>
            <a:r>
              <a:rPr lang="it-IT"/>
              <a:t>Not all terms in documents in </a:t>
            </a:r>
            <a:r>
              <a:rPr lang="it-IT" i="1"/>
              <a:t>D</a:t>
            </a:r>
            <a:r>
              <a:rPr lang="it-IT" baseline="-25000"/>
              <a:t>+</a:t>
            </a:r>
            <a:r>
              <a:rPr lang="it-IT"/>
              <a:t> and </a:t>
            </a:r>
            <a:r>
              <a:rPr lang="it-IT" i="1"/>
              <a:t>D</a:t>
            </a:r>
            <a:r>
              <a:rPr lang="it-IT" baseline="-25000"/>
              <a:t>−</a:t>
            </a:r>
            <a:r>
              <a:rPr lang="it-IT"/>
              <a:t> should be used in the formula.</a:t>
            </a:r>
            <a:endParaRPr lang="it-IT">
              <a:effectLst/>
            </a:endParaRPr>
          </a:p>
          <a:p>
            <a:pPr lvl="1"/>
            <a:r>
              <a:rPr lang="it-IT"/>
              <a:t>E.g., for every document in </a:t>
            </a:r>
            <a:r>
              <a:rPr lang="it-IT" i="1"/>
              <a:t>D</a:t>
            </a:r>
            <a:r>
              <a:rPr lang="it-IT" baseline="-25000"/>
              <a:t>+</a:t>
            </a:r>
            <a:r>
              <a:rPr lang="it-IT"/>
              <a:t> and </a:t>
            </a:r>
            <a:r>
              <a:rPr lang="it-IT" i="1"/>
              <a:t>D</a:t>
            </a:r>
            <a:r>
              <a:rPr lang="it-IT" baseline="-25000"/>
              <a:t>−</a:t>
            </a:r>
            <a:r>
              <a:rPr lang="it-IT"/>
              <a:t> only take the 10 terms with the highest IDF index.</a:t>
            </a:r>
            <a:endParaRPr lang="it-IT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642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Documents as sets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Another, simpler, representation of documents: sets of terms</a:t>
            </a:r>
          </a:p>
          <a:p>
            <a:pPr lvl="1"/>
            <a:r>
              <a:rPr lang="it-IT"/>
              <a:t>even less information retained: no term order, no term proximity, no term count.</a:t>
            </a:r>
          </a:p>
          <a:p>
            <a:pPr lvl="1"/>
            <a:r>
              <a:rPr lang="it-IT"/>
              <a:t>“Bag of words” can refer to this representation (but is often associated to </a:t>
            </a:r>
            <a:r>
              <a:rPr lang="it-IT" i="1"/>
              <a:t>multiset</a:t>
            </a:r>
            <a:r>
              <a:rPr lang="it-IT"/>
              <a:t> representation, where elements retain count information)</a:t>
            </a:r>
          </a:p>
        </p:txBody>
      </p:sp>
    </p:spTree>
    <p:extLst>
      <p:ext uri="{BB962C8B-B14F-4D97-AF65-F5344CB8AC3E}">
        <p14:creationId xmlns:p14="http://schemas.microsoft.com/office/powerpoint/2010/main" val="24196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Similarity of sets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Jaccard coefficient: number of common elements (intersection), normalized by overall size (union):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Similarity measure, ranging from 0 to 1.</a:t>
            </a:r>
          </a:p>
          <a:p>
            <a:r>
              <a:rPr lang="it-IT"/>
              <a:t>0 if sets are disjoint, 1 if sets are equal.</a:t>
            </a:r>
          </a:p>
          <a:p>
            <a:r>
              <a:rPr lang="it-IT"/>
              <a:t>1-</a:t>
            </a:r>
            <a:r>
              <a:rPr lang="it-IT" i="1"/>
              <a:t>r</a:t>
            </a:r>
            <a:r>
              <a:rPr lang="it-IT"/>
              <a:t>’(</a:t>
            </a:r>
            <a:r>
              <a:rPr lang="it-IT" i="1"/>
              <a:t>A</a:t>
            </a:r>
            <a:r>
              <a:rPr lang="it-IT"/>
              <a:t>,</a:t>
            </a:r>
            <a:r>
              <a:rPr lang="it-IT" i="1"/>
              <a:t>B</a:t>
            </a:r>
            <a:r>
              <a:rPr lang="it-IT"/>
              <a:t>) is a metric.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271392"/>
              </p:ext>
            </p:extLst>
          </p:nvPr>
        </p:nvGraphicFramePr>
        <p:xfrm>
          <a:off x="3076575" y="3066752"/>
          <a:ext cx="29987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Equation" r:id="rId3" imgW="1066800" imgH="469900" progId="Equation.3">
                  <p:embed/>
                </p:oleObj>
              </mc:Choice>
              <mc:Fallback>
                <p:oleObj name="Equation" r:id="rId3" imgW="1066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6575" y="3066752"/>
                        <a:ext cx="2998788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1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Approximating the Jaccard coefficient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/>
              <a:t>Even with the most efficient set representation, computing the Jaccard coefficient is linear in the set size.</a:t>
            </a:r>
          </a:p>
          <a:p>
            <a:r>
              <a:rPr lang="it-IT"/>
              <a:t>Computing Jaccard coefficients between all pairs of documents in a corpus has therefore a high time complexity: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>where </a:t>
            </a:r>
            <a:r>
              <a:rPr lang="it-IT" i="1"/>
              <a:t>m</a:t>
            </a:r>
            <a:r>
              <a:rPr lang="it-IT"/>
              <a:t> is the number of documents (millions?) and |</a:t>
            </a:r>
            <a:r>
              <a:rPr lang="it-IT" i="1"/>
              <a:t>d</a:t>
            </a:r>
            <a:r>
              <a:rPr lang="it-IT"/>
              <a:t>| is the average document size (thousands?).</a:t>
            </a:r>
          </a:p>
          <a:p>
            <a:pPr marL="0" indent="0">
              <a:buNone/>
            </a:pPr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078436"/>
              </p:ext>
            </p:extLst>
          </p:nvPr>
        </p:nvGraphicFramePr>
        <p:xfrm>
          <a:off x="3754438" y="3885489"/>
          <a:ext cx="16414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Equation" r:id="rId3" imgW="584200" imgH="254000" progId="Equation.3">
                  <p:embed/>
                </p:oleObj>
              </mc:Choice>
              <mc:Fallback>
                <p:oleObj name="Equation" r:id="rId3" imgW="5842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4438" y="3885489"/>
                        <a:ext cx="1641475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3974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Approximating the Jaccard coefficient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/>
              <a:t>Observation: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So we can approximate the Jaccard coefficient by picking random elements in the union and counting how many belong to both sets.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546848"/>
              </p:ext>
            </p:extLst>
          </p:nvPr>
        </p:nvGraphicFramePr>
        <p:xfrm>
          <a:off x="1470025" y="2318344"/>
          <a:ext cx="621188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Equation" r:id="rId3" imgW="2209800" imgH="469900" progId="Equation.3">
                  <p:embed/>
                </p:oleObj>
              </mc:Choice>
              <mc:Fallback>
                <p:oleObj name="Equation" r:id="rId3" imgW="2209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0025" y="2318344"/>
                        <a:ext cx="6211888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966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What is web mining?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/>
              <a:t>The Web is an unstructured (or, at most, semi-structured) collection of data.</a:t>
            </a:r>
          </a:p>
          <a:p>
            <a:r>
              <a:rPr lang="it-IT"/>
              <a:t>Data come in form of human-readable texts and images. Data are hyperlinked.</a:t>
            </a:r>
          </a:p>
          <a:p>
            <a:r>
              <a:rPr lang="it-IT"/>
              <a:t>The Web is not a database</a:t>
            </a:r>
          </a:p>
          <a:p>
            <a:pPr lvl="1"/>
            <a:r>
              <a:rPr lang="it-IT"/>
              <a:t>A complete description of data items (a schema) is missing.</a:t>
            </a:r>
          </a:p>
          <a:p>
            <a:pPr lvl="1"/>
            <a:r>
              <a:rPr lang="it-IT"/>
              <a:t>Every word on a page can be an attribute</a:t>
            </a:r>
          </a:p>
          <a:p>
            <a:r>
              <a:rPr lang="it-IT"/>
              <a:t>The Web is a collection of human-readable data and human-exploitable hyperlinks.</a:t>
            </a:r>
          </a:p>
        </p:txBody>
      </p:sp>
    </p:spTree>
    <p:extLst>
      <p:ext uri="{BB962C8B-B14F-4D97-AF65-F5344CB8AC3E}">
        <p14:creationId xmlns:p14="http://schemas.microsoft.com/office/powerpoint/2010/main" val="2962799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Approximating the Jaccard coefficient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To do it efficiently: let π be a random permutation on </a:t>
            </a:r>
            <a:r>
              <a:rPr lang="it-IT" i="1"/>
              <a:t>T</a:t>
            </a:r>
            <a:r>
              <a:rPr lang="it-IT"/>
              <a:t> (the set of terms). Then:</a:t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/>
            </a:r>
            <a:br>
              <a:rPr lang="it-IT"/>
            </a:br>
            <a:r>
              <a:rPr lang="it-IT"/>
              <a:t>is a uniformly chosen term in the union.</a:t>
            </a:r>
          </a:p>
          <a:p>
            <a:r>
              <a:rPr lang="it-IT"/>
              <a:t>The term </a:t>
            </a:r>
            <a:r>
              <a:rPr lang="it-IT" i="1"/>
              <a:t>t</a:t>
            </a:r>
            <a:r>
              <a:rPr lang="it-IT"/>
              <a:t> also belongs to the intersection if and only if</a:t>
            </a:r>
          </a:p>
          <a:p>
            <a:pPr marL="0" indent="0">
              <a:buNone/>
            </a:pPr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169526"/>
              </p:ext>
            </p:extLst>
          </p:nvPr>
        </p:nvGraphicFramePr>
        <p:xfrm>
          <a:off x="2773363" y="2709525"/>
          <a:ext cx="36036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3" imgW="1282700" imgH="241300" progId="Equation.3">
                  <p:embed/>
                </p:oleObj>
              </mc:Choice>
              <mc:Fallback>
                <p:oleObj name="Equation" r:id="rId3" imgW="1282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3363" y="2709525"/>
                        <a:ext cx="3603625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196514"/>
              </p:ext>
            </p:extLst>
          </p:nvPr>
        </p:nvGraphicFramePr>
        <p:xfrm>
          <a:off x="2630488" y="5316538"/>
          <a:ext cx="38877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5" imgW="1384300" imgH="241300" progId="Equation.3">
                  <p:embed/>
                </p:oleObj>
              </mc:Choice>
              <mc:Fallback>
                <p:oleObj name="Equation" r:id="rId5" imgW="1384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0488" y="5316538"/>
                        <a:ext cx="388778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0434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/>
              <a:t>Approximating the Jaccard coefficient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/>
              <a:t>Precompute </a:t>
            </a:r>
            <a:r>
              <a:rPr lang="it-IT" sz="2400" i="1"/>
              <a:t>N</a:t>
            </a:r>
            <a:r>
              <a:rPr lang="it-IT" sz="2400"/>
              <a:t> permutations π</a:t>
            </a:r>
            <a:r>
              <a:rPr lang="it-IT" sz="2400" baseline="-25000"/>
              <a:t>1</a:t>
            </a:r>
            <a:r>
              <a:rPr lang="it-IT" sz="2400"/>
              <a:t>,...,π</a:t>
            </a:r>
            <a:r>
              <a:rPr lang="it-IT" sz="2400" i="1" baseline="-25000"/>
              <a:t>N</a:t>
            </a:r>
            <a:r>
              <a:rPr lang="it-IT" sz="2400"/>
              <a:t> of term set;</a:t>
            </a:r>
          </a:p>
          <a:p>
            <a:r>
              <a:rPr lang="it-IT" sz="2400"/>
              <a:t>for all document ids </a:t>
            </a:r>
            <a:r>
              <a:rPr lang="it-IT" sz="2400" i="1"/>
              <a:t>i=</a:t>
            </a:r>
            <a:r>
              <a:rPr lang="it-IT" sz="2400"/>
              <a:t>1,...,</a:t>
            </a:r>
            <a:r>
              <a:rPr lang="it-IT" sz="2400" i="1"/>
              <a:t>m</a:t>
            </a:r>
            <a:r>
              <a:rPr lang="it-IT" sz="2400"/>
              <a:t> and for all permutations, compute</a:t>
            </a:r>
          </a:p>
          <a:p>
            <a:endParaRPr lang="it-IT" sz="2400"/>
          </a:p>
          <a:p>
            <a:r>
              <a:rPr lang="it-IT" sz="2400"/>
              <a:t>for all pair of documents (</a:t>
            </a:r>
            <a:r>
              <a:rPr lang="it-IT" sz="2400" i="1"/>
              <a:t>d</a:t>
            </a:r>
            <a:r>
              <a:rPr lang="it-IT" sz="2400" i="1" baseline="-25000"/>
              <a:t>i</a:t>
            </a:r>
            <a:r>
              <a:rPr lang="it-IT" sz="2400"/>
              <a:t>,</a:t>
            </a:r>
            <a:r>
              <a:rPr lang="it-IT" sz="2400" i="1"/>
              <a:t>d</a:t>
            </a:r>
            <a:r>
              <a:rPr lang="it-IT" sz="2400" i="1" baseline="-25000"/>
              <a:t>j</a:t>
            </a:r>
            <a:r>
              <a:rPr lang="it-IT" sz="2400"/>
              <a:t>), just let</a:t>
            </a:r>
            <a:br>
              <a:rPr lang="it-IT" sz="2400"/>
            </a:br>
            <a:r>
              <a:rPr lang="it-IT" sz="2400"/>
              <a:t/>
            </a:r>
            <a:br>
              <a:rPr lang="it-IT" sz="2400"/>
            </a:br>
            <a:r>
              <a:rPr lang="it-IT" sz="2400"/>
              <a:t/>
            </a:r>
            <a:br>
              <a:rPr lang="it-IT" sz="2400"/>
            </a:br>
            <a:r>
              <a:rPr lang="it-IT" sz="2400"/>
              <a:t/>
            </a:r>
            <a:br>
              <a:rPr lang="it-IT" sz="2400"/>
            </a:br>
            <a:r>
              <a:rPr lang="it-IT" sz="2400"/>
              <a:t>i.e., the frequency of permutations that end up to the same minimum.</a:t>
            </a:r>
          </a:p>
          <a:p>
            <a:r>
              <a:rPr lang="it-IT" sz="2400"/>
              <a:t>Complexity is significantly reduced:</a:t>
            </a: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839770"/>
              </p:ext>
            </p:extLst>
          </p:nvPr>
        </p:nvGraphicFramePr>
        <p:xfrm>
          <a:off x="3183822" y="2643960"/>
          <a:ext cx="2654690" cy="585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3" imgW="1092200" imgH="241300" progId="Equation.3">
                  <p:embed/>
                </p:oleObj>
              </mc:Choice>
              <mc:Fallback>
                <p:oleObj name="Equation" r:id="rId3" imgW="1092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3822" y="2643960"/>
                        <a:ext cx="2654690" cy="585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696392"/>
              </p:ext>
            </p:extLst>
          </p:nvPr>
        </p:nvGraphicFramePr>
        <p:xfrm>
          <a:off x="2117711" y="3669056"/>
          <a:ext cx="4810782" cy="102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5" imgW="2209800" imgH="469900" progId="Equation.3">
                  <p:embed/>
                </p:oleObj>
              </mc:Choice>
              <mc:Fallback>
                <p:oleObj name="Equation" r:id="rId5" imgW="22098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7711" y="3669056"/>
                        <a:ext cx="4810782" cy="102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591327"/>
              </p:ext>
            </p:extLst>
          </p:nvPr>
        </p:nvGraphicFramePr>
        <p:xfrm>
          <a:off x="2755900" y="5919788"/>
          <a:ext cx="33909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Equation" r:id="rId7" imgW="1206500" imgH="317500" progId="Equation.3">
                  <p:embed/>
                </p:oleObj>
              </mc:Choice>
              <mc:Fallback>
                <p:oleObj name="Equation" r:id="rId7" imgW="1206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55900" y="5919788"/>
                        <a:ext cx="3390900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386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Crawling the web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One common need of hypertext processing: the ability of fetching and storing a large number of documents. </a:t>
            </a:r>
            <a:endParaRPr lang="it-IT">
              <a:effectLst/>
            </a:endParaRPr>
          </a:p>
          <a:p>
            <a:r>
              <a:rPr lang="it-IT"/>
              <a:t>Crawlers, Spiders, Web Robots, Bots </a:t>
            </a:r>
            <a:endParaRPr lang="it-IT">
              <a:effectLst/>
            </a:endParaRPr>
          </a:p>
          <a:p>
            <a:r>
              <a:rPr lang="it-IT"/>
              <a:t>Common examples:</a:t>
            </a:r>
            <a:endParaRPr lang="it-IT">
              <a:effectLst/>
            </a:endParaRPr>
          </a:p>
          <a:p>
            <a:pPr lvl="1"/>
            <a:r>
              <a:rPr lang="it-IT"/>
              <a:t>wget</a:t>
            </a:r>
          </a:p>
          <a:p>
            <a:pPr lvl="1"/>
            <a:r>
              <a:rPr lang="it-IT"/>
              <a:t>curl</a:t>
            </a:r>
          </a:p>
        </p:txBody>
      </p:sp>
    </p:spTree>
    <p:extLst>
      <p:ext uri="{BB962C8B-B14F-4D97-AF65-F5344CB8AC3E}">
        <p14:creationId xmlns:p14="http://schemas.microsoft.com/office/powerpoint/2010/main" val="360011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Basic crawling principles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Start from a given set of URLs.</a:t>
            </a:r>
          </a:p>
          <a:p>
            <a:r>
              <a:rPr lang="it-IT"/>
              <a:t>Collect pages. </a:t>
            </a:r>
            <a:endParaRPr lang="it-IT">
              <a:effectLst/>
            </a:endParaRPr>
          </a:p>
          <a:p>
            <a:r>
              <a:rPr lang="it-IT"/>
              <a:t>Scan collected pages for hyperlinks to pages that have not been collected yet. </a:t>
            </a:r>
            <a:endParaRPr lang="it-IT">
              <a:effectLst/>
            </a:endParaRPr>
          </a:p>
          <a:p>
            <a:endParaRPr lang="it-IT"/>
          </a:p>
          <a:p>
            <a:r>
              <a:rPr lang="it-IT"/>
              <a:t>New URLS are potential new work and their set increases very fast. </a:t>
            </a:r>
            <a:endParaRPr lang="it-IT">
              <a:effectLst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32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large-scale crawler</a:t>
            </a:r>
          </a:p>
        </p:txBody>
      </p:sp>
      <p:pic>
        <p:nvPicPr>
          <p:cNvPr id="4" name="Immagine 3" descr="crawl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2251528"/>
            <a:ext cx="8164286" cy="355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8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large-scale crawler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A single page fetch involves seconds of latency (⇒ More fetches at the same time). </a:t>
            </a:r>
            <a:endParaRPr lang="it-IT">
              <a:effectLst/>
            </a:endParaRPr>
          </a:p>
          <a:p>
            <a:r>
              <a:rPr lang="it-IT"/>
              <a:t>Highly concurrent DNS (possibly multiple servers).</a:t>
            </a:r>
          </a:p>
          <a:p>
            <a:r>
              <a:rPr lang="it-IT"/>
              <a:t>No multithreading, better asynchronous sockets.</a:t>
            </a:r>
          </a:p>
          <a:p>
            <a:r>
              <a:rPr lang="it-IT"/>
              <a:t>Avoid duplicate URLs. </a:t>
            </a:r>
            <a:endParaRPr lang="it-IT">
              <a:effectLst/>
            </a:endParaRP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809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1966</Words>
  <Application>Microsoft Office PowerPoint</Application>
  <PresentationFormat>On-screen Show (4:3)</PresentationFormat>
  <Paragraphs>261</Paragraphs>
  <Slides>51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Office Theme</vt:lpstr>
      <vt:lpstr>Equation</vt:lpstr>
      <vt:lpstr>PowerPoint Presentation</vt:lpstr>
      <vt:lpstr>Text and web mining – part I</vt:lpstr>
      <vt:lpstr>HTML – the language of the web</vt:lpstr>
      <vt:lpstr>HTTP – the protocol of the web</vt:lpstr>
      <vt:lpstr>What is web mining?</vt:lpstr>
      <vt:lpstr>Crawling the web</vt:lpstr>
      <vt:lpstr>Basic crawling principles</vt:lpstr>
      <vt:lpstr>A large-scale crawler</vt:lpstr>
      <vt:lpstr>A large-scale crawler</vt:lpstr>
      <vt:lpstr>A large-scale crawler: DNS usage</vt:lpstr>
      <vt:lpstr>A large-scale crawler: concurrent page fetches</vt:lpstr>
      <vt:lpstr>A large-scale crawler: multithreading</vt:lpstr>
      <vt:lpstr>A large-scale crawler: non-blocking sockets</vt:lpstr>
      <vt:lpstr>A large-scale crawler: link extraction</vt:lpstr>
      <vt:lpstr>A large-scale crawler: avoiding repeated visits</vt:lpstr>
      <vt:lpstr>A large-scale crawler: manage robot exclusion</vt:lpstr>
      <vt:lpstr>A large-scale crawler: avoid spider traps</vt:lpstr>
      <vt:lpstr>A large-scale crawler: per-server queues</vt:lpstr>
      <vt:lpstr>Document indexing: queries</vt:lpstr>
      <vt:lpstr>Document indexing: operations on text</vt:lpstr>
      <vt:lpstr>Information Retrieval: Performance measures</vt:lpstr>
      <vt:lpstr>Document ranking: intuition</vt:lpstr>
      <vt:lpstr>Document ranking: intuition</vt:lpstr>
      <vt:lpstr>Document ranking: intuition</vt:lpstr>
      <vt:lpstr>Document ranking: intuition</vt:lpstr>
      <vt:lpstr>Precision and recall w/ ranking</vt:lpstr>
      <vt:lpstr>Precision and recall w/ ranking</vt:lpstr>
      <vt:lpstr>Precision and recall w/ ranking</vt:lpstr>
      <vt:lpstr>Precision / recall tradeoff</vt:lpstr>
      <vt:lpstr>Precision / recall tradeoff</vt:lpstr>
      <vt:lpstr>Precision / recall tradeoff</vt:lpstr>
      <vt:lpstr>The vector-space model</vt:lpstr>
      <vt:lpstr>The vector-space model</vt:lpstr>
      <vt:lpstr>The vector-space model</vt:lpstr>
      <vt:lpstr>Proximity between documents</vt:lpstr>
      <vt:lpstr>Proximity between documents</vt:lpstr>
      <vt:lpstr>TFIDF-based IR system</vt:lpstr>
      <vt:lpstr>Relevance feedback</vt:lpstr>
      <vt:lpstr>Relevance feedback: Rocchio’s method</vt:lpstr>
      <vt:lpstr>Relevance feedback: Rocchio’s method</vt:lpstr>
      <vt:lpstr>Relevance feedback: Rocchio’s method</vt:lpstr>
      <vt:lpstr>Relevance feedback: Rocchio’s method</vt:lpstr>
      <vt:lpstr>Relevance feedback: Rocchio’s method</vt:lpstr>
      <vt:lpstr>Relevance feedback: Rocchio’s method</vt:lpstr>
      <vt:lpstr>Relevance feedback: Rocchio’s method</vt:lpstr>
      <vt:lpstr>Documents as sets</vt:lpstr>
      <vt:lpstr>Similarity of sets</vt:lpstr>
      <vt:lpstr>Approximating the Jaccard coefficient</vt:lpstr>
      <vt:lpstr>Approximating the Jaccard coefficient</vt:lpstr>
      <vt:lpstr>Approximating the Jaccard coefficient</vt:lpstr>
      <vt:lpstr>Approximating the Jaccard coefficient</vt:lpstr>
    </vt:vector>
  </TitlesOfParts>
  <Company>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 nonlinear models</dc:title>
  <dc:creator>io io</dc:creator>
  <cp:lastModifiedBy>Lion</cp:lastModifiedBy>
  <cp:revision>213</cp:revision>
  <dcterms:created xsi:type="dcterms:W3CDTF">2014-04-02T07:56:26Z</dcterms:created>
  <dcterms:modified xsi:type="dcterms:W3CDTF">2015-10-06T12:39:52Z</dcterms:modified>
</cp:coreProperties>
</file>