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2AA3-518B-4D15-833E-3342027AA217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35CE-FF4B-4A5F-8608-58769AC77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35CE-FF4B-4A5F-8608-58769AC77BD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72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Weighted</a:t>
            </a:r>
            <a:r>
              <a:rPr lang="it-IT" dirty="0"/>
              <a:t> K-nearest neighbors (</a:t>
            </a:r>
            <a:r>
              <a:rPr lang="it-IT" dirty="0" smtClean="0"/>
              <a:t>WKNN)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443413" cy="296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Closer neighbors receive a higher weight (and more influence to derive the output value)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5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Kernels and locally weighted regression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Kernel </a:t>
            </a:r>
            <a:r>
              <a:rPr lang="en-US" dirty="0" smtClean="0"/>
              <a:t>methods </a:t>
            </a:r>
            <a:r>
              <a:rPr lang="en-US" dirty="0"/>
              <a:t>and locally-weighted regression can be seen as flexible and smooth </a:t>
            </a:r>
            <a:r>
              <a:rPr lang="en-US" dirty="0" smtClean="0"/>
              <a:t>generalizations of </a:t>
            </a:r>
            <a:r>
              <a:rPr lang="en-US" dirty="0"/>
              <a:t>the nearest-neighbors </a:t>
            </a:r>
            <a:r>
              <a:rPr lang="en-US" dirty="0" smtClean="0"/>
              <a:t>idea</a:t>
            </a:r>
          </a:p>
          <a:p>
            <a:r>
              <a:rPr lang="en-US" dirty="0"/>
              <a:t>I</a:t>
            </a:r>
            <a:r>
              <a:rPr lang="en-US" dirty="0" smtClean="0"/>
              <a:t>nstead </a:t>
            </a:r>
            <a:r>
              <a:rPr lang="en-US" dirty="0"/>
              <a:t>of applying a brute exclusion of </a:t>
            </a:r>
            <a:r>
              <a:rPr lang="en-US" dirty="0" smtClean="0"/>
              <a:t>the distant </a:t>
            </a:r>
            <a:r>
              <a:rPr lang="en-US" dirty="0"/>
              <a:t>points, </a:t>
            </a:r>
            <a:r>
              <a:rPr lang="en-US" b="1" dirty="0">
                <a:solidFill>
                  <a:srgbClr val="FF0000"/>
                </a:solidFill>
              </a:rPr>
              <a:t>all points contribute to the output but with a significance (“weight”) </a:t>
            </a:r>
            <a:r>
              <a:rPr lang="en-US" b="1" dirty="0" smtClean="0">
                <a:solidFill>
                  <a:srgbClr val="FF0000"/>
                </a:solidFill>
              </a:rPr>
              <a:t>related to </a:t>
            </a:r>
            <a:r>
              <a:rPr lang="en-US" b="1" dirty="0">
                <a:solidFill>
                  <a:srgbClr val="FF0000"/>
                </a:solidFill>
              </a:rPr>
              <a:t>their distance from the query point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0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it-IT" dirty="0" smtClean="0"/>
              <a:t>Gist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KNN </a:t>
            </a:r>
            <a:r>
              <a:rPr lang="en-US" sz="2800" dirty="0"/>
              <a:t>(K Nearest Neighbors) is a primitive and lazy form of machine learning: </a:t>
            </a:r>
            <a:r>
              <a:rPr lang="en-US" sz="2800" dirty="0" smtClean="0"/>
              <a:t>just store </a:t>
            </a:r>
            <a:r>
              <a:rPr lang="en-US" sz="2800" dirty="0"/>
              <a:t>all training examples into memory.</a:t>
            </a:r>
          </a:p>
          <a:p>
            <a:pPr marL="0" indent="0">
              <a:buNone/>
            </a:pPr>
            <a:r>
              <a:rPr lang="en-US" sz="2800" dirty="0"/>
              <a:t>When a new input to be evaluated appears, search in memory for the K </a:t>
            </a:r>
            <a:r>
              <a:rPr lang="en-US" sz="2800" dirty="0" smtClean="0"/>
              <a:t>closest examples </a:t>
            </a:r>
            <a:r>
              <a:rPr lang="en-US" sz="2800" dirty="0"/>
              <a:t>stored. Read their output and derive the output for the new input </a:t>
            </a:r>
            <a:r>
              <a:rPr lang="en-US" sz="2800" dirty="0" smtClean="0"/>
              <a:t>by majority </a:t>
            </a:r>
            <a:r>
              <a:rPr lang="en-US" sz="2800" dirty="0"/>
              <a:t>or averaging. Laziness during training causes long response times </a:t>
            </a:r>
            <a:r>
              <a:rPr lang="en-US" sz="2800" dirty="0" smtClean="0"/>
              <a:t>when searching </a:t>
            </a:r>
            <a:r>
              <a:rPr lang="en-US" sz="2800" dirty="0"/>
              <a:t>a very large memory storage.</a:t>
            </a:r>
          </a:p>
          <a:p>
            <a:pPr marL="0" indent="0">
              <a:buNone/>
            </a:pPr>
            <a:r>
              <a:rPr lang="en-US" sz="2800" dirty="0"/>
              <a:t>KNN works in many real-world cases because </a:t>
            </a:r>
            <a:r>
              <a:rPr lang="en-US" sz="2800" b="1" dirty="0"/>
              <a:t>similar inputs are usually </a:t>
            </a:r>
            <a:r>
              <a:rPr lang="en-US" sz="2800" b="1" dirty="0" smtClean="0"/>
              <a:t>related to </a:t>
            </a:r>
            <a:r>
              <a:rPr lang="en-US" sz="2800" b="1" dirty="0"/>
              <a:t>similar outputs</a:t>
            </a:r>
            <a:r>
              <a:rPr lang="en-US" sz="2800" dirty="0"/>
              <a:t>, a basic hypothesis in machine learning. It is similar to </a:t>
            </a:r>
            <a:r>
              <a:rPr lang="en-US" sz="2800" dirty="0" smtClean="0"/>
              <a:t>some </a:t>
            </a:r>
            <a:r>
              <a:rPr lang="en-US" sz="2800" b="1" dirty="0" smtClean="0"/>
              <a:t>“case-based</a:t>
            </a:r>
            <a:r>
              <a:rPr lang="en-US" sz="2800" b="1" dirty="0"/>
              <a:t>” human reasoning processes</a:t>
            </a:r>
            <a:r>
              <a:rPr lang="en-US" sz="2800" dirty="0"/>
              <a:t>. Although simple and brutal, it can </a:t>
            </a:r>
            <a:r>
              <a:rPr lang="en-US" sz="2800" dirty="0" smtClean="0"/>
              <a:t>be surprisingly </a:t>
            </a:r>
            <a:r>
              <a:rPr lang="en-US" sz="2800" dirty="0"/>
              <a:t>effective in many cases.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73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Chap.2 Lazy learning: nearest neighbors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7722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121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Natura</a:t>
            </a:r>
            <a:r>
              <a:rPr lang="en-US" sz="2000" dirty="0"/>
              <a:t> non </a:t>
            </a:r>
            <a:r>
              <a:rPr lang="en-US" sz="2000" dirty="0" err="1"/>
              <a:t>facit</a:t>
            </a:r>
            <a:r>
              <a:rPr lang="en-US" sz="2000" dirty="0"/>
              <a:t> </a:t>
            </a:r>
            <a:r>
              <a:rPr lang="en-US" sz="2000" dirty="0" err="1"/>
              <a:t>saltus</a:t>
            </a:r>
            <a:endParaRPr lang="en-US" sz="2000" dirty="0"/>
          </a:p>
          <a:p>
            <a:r>
              <a:rPr lang="en-US" sz="2000" dirty="0"/>
              <a:t>Nature does not make jumps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86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from examples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characters (“</a:t>
            </a:r>
            <a:r>
              <a:rPr lang="en-US" dirty="0" err="1"/>
              <a:t>a”,“b”,“c</a:t>
            </a:r>
            <a:r>
              <a:rPr lang="en-US" dirty="0"/>
              <a:t>”. . . </a:t>
            </a:r>
            <a:r>
              <a:rPr lang="en-US" dirty="0" smtClean="0"/>
              <a:t>)</a:t>
            </a:r>
          </a:p>
          <a:p>
            <a:r>
              <a:rPr lang="it-IT" dirty="0"/>
              <a:t>labeled </a:t>
            </a:r>
            <a:r>
              <a:rPr lang="it-IT" dirty="0" smtClean="0"/>
              <a:t>examples</a:t>
            </a:r>
          </a:p>
          <a:p>
            <a:r>
              <a:rPr lang="en-US" dirty="0" smtClean="0"/>
              <a:t>Memorization is different from extracting </a:t>
            </a:r>
            <a:r>
              <a:rPr lang="en-US" dirty="0"/>
              <a:t>the underlying patterns and </a:t>
            </a:r>
            <a:r>
              <a:rPr lang="en-US" dirty="0" smtClean="0"/>
              <a:t>regularities</a:t>
            </a:r>
          </a:p>
          <a:p>
            <a:endParaRPr lang="en-US" dirty="0"/>
          </a:p>
          <a:p>
            <a:r>
              <a:rPr lang="en-US" dirty="0" smtClean="0"/>
              <a:t>Generalization is the key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44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from examples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55" y="13716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63246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Mushroom hunting requires classifying edible and poisonous species.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from examples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supervised learning a system is trained by a supervisor (teacher) giving </a:t>
            </a:r>
            <a:r>
              <a:rPr lang="en-US" dirty="0" smtClean="0"/>
              <a:t>labeled examples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example is an array, a vector of input parameters x called </a:t>
            </a:r>
            <a:r>
              <a:rPr lang="en-US" dirty="0" smtClean="0"/>
              <a:t>features with </a:t>
            </a:r>
            <a:r>
              <a:rPr lang="en-US" dirty="0"/>
              <a:t>an associated output label 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4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Lazy</a:t>
            </a:r>
            <a:r>
              <a:rPr lang="en-US" dirty="0" smtClean="0"/>
              <a:t> </a:t>
            </a:r>
            <a:r>
              <a:rPr lang="en-US" dirty="0"/>
              <a:t>“nearest neighbor” method of machine learning.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Lazy beginners in mushroom </a:t>
            </a:r>
            <a:r>
              <a:rPr lang="en-US" dirty="0" smtClean="0"/>
              <a:t>picking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334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Nearest-Neighbors </a:t>
            </a:r>
            <a:r>
              <a:rPr lang="it-IT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nearest-neighbors basic form of learning, also related to </a:t>
            </a:r>
            <a:r>
              <a:rPr lang="en-US" b="1" dirty="0"/>
              <a:t>instance-based </a:t>
            </a:r>
            <a:r>
              <a:rPr lang="en-US" b="1" dirty="0" smtClean="0"/>
              <a:t>learning</a:t>
            </a:r>
            <a:r>
              <a:rPr lang="en-US" dirty="0" smtClean="0"/>
              <a:t>, </a:t>
            </a:r>
            <a:r>
              <a:rPr lang="en-US" b="1" dirty="0" smtClean="0"/>
              <a:t>case-based </a:t>
            </a:r>
            <a:r>
              <a:rPr lang="en-US" b="1" dirty="0"/>
              <a:t>or </a:t>
            </a:r>
            <a:r>
              <a:rPr lang="en-US" b="1" dirty="0" smtClean="0"/>
              <a:t>memory-based, pattern patching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Classify a new example according to the nearest neighbor (considering input values)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3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Neighbor </a:t>
            </a:r>
            <a:r>
              <a:rPr lang="it-IT" dirty="0" smtClean="0">
                <a:sym typeface="Wingdings" panose="05000000000000000000" pitchFamily="2" charset="2"/>
              </a:rPr>
              <a:t> Neigbor</a:t>
            </a:r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k-nearest-neighbors (KNN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/>
              <a:t>Majority or unanimity rule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5588"/>
            <a:ext cx="7905516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Regression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(the prediction of a real number, like the content </a:t>
            </a:r>
            <a:r>
              <a:rPr lang="en-US" dirty="0" smtClean="0"/>
              <a:t>of poison </a:t>
            </a:r>
            <a:r>
              <a:rPr lang="en-US" dirty="0"/>
              <a:t>in a mushroom), the output can be obtained as a simple average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58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431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Chap.2 Lazy learning: nearest neighbors</vt:lpstr>
      <vt:lpstr>Learning from examples</vt:lpstr>
      <vt:lpstr>Learning from examples</vt:lpstr>
      <vt:lpstr>Learning from examples</vt:lpstr>
      <vt:lpstr>Lazy “nearest neighbor” method of machine learning.</vt:lpstr>
      <vt:lpstr>Nearest-Neighbors Methods</vt:lpstr>
      <vt:lpstr>Neighbor  Neigbors</vt:lpstr>
      <vt:lpstr>Regression</vt:lpstr>
      <vt:lpstr>Weighted K-nearest neighbors (WKNN)</vt:lpstr>
      <vt:lpstr>Kernels and locally weighted regression</vt:lpstr>
      <vt:lpstr>Gist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14</cp:revision>
  <dcterms:created xsi:type="dcterms:W3CDTF">2006-08-16T00:00:00Z</dcterms:created>
  <dcterms:modified xsi:type="dcterms:W3CDTF">2015-10-06T12:37:10Z</dcterms:modified>
</cp:coreProperties>
</file>