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2" r:id="rId2"/>
    <p:sldId id="284" r:id="rId3"/>
    <p:sldId id="285" r:id="rId4"/>
    <p:sldId id="286" r:id="rId5"/>
    <p:sldId id="288" r:id="rId6"/>
    <p:sldId id="289" r:id="rId7"/>
    <p:sldId id="290" r:id="rId8"/>
    <p:sldId id="291" r:id="rId9"/>
    <p:sldId id="293" r:id="rId10"/>
    <p:sldId id="310" r:id="rId11"/>
    <p:sldId id="311" r:id="rId12"/>
    <p:sldId id="292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0000"/>
    <a:srgbClr val="C942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4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26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66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2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6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6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0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42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6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09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93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52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4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029200" y="2133600"/>
            <a:ext cx="3886200" cy="3058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cap="small" dirty="0" smtClean="0"/>
              <a:t>Roberto </a:t>
            </a:r>
            <a:r>
              <a:rPr lang="en-US" sz="1800" cap="small" dirty="0" err="1" smtClean="0"/>
              <a:t>Battiti</a:t>
            </a:r>
            <a:r>
              <a:rPr lang="en-US" sz="1800" cap="small" dirty="0" smtClean="0"/>
              <a:t>, Mauro </a:t>
            </a:r>
            <a:r>
              <a:rPr lang="en-US" sz="1800" cap="small" dirty="0" err="1" smtClean="0"/>
              <a:t>Brunato</a:t>
            </a:r>
            <a:r>
              <a:rPr lang="en-US" sz="1800" cap="small" dirty="0" smtClean="0"/>
              <a:t>.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The LION Way: Machine Learning </a:t>
            </a:r>
            <a:r>
              <a:rPr lang="en-US" sz="1800" dirty="0" smtClean="0"/>
              <a:t>plus</a:t>
            </a:r>
            <a:r>
              <a:rPr lang="en-US" sz="1800" i="1" dirty="0" smtClean="0"/>
              <a:t> Intelligent Optimization</a:t>
            </a:r>
            <a:r>
              <a:rPr lang="en-US" sz="1800" dirty="0" smtClean="0"/>
              <a:t>.</a:t>
            </a:r>
            <a:br>
              <a:rPr lang="en-US" sz="1800" dirty="0" smtClean="0"/>
            </a:br>
            <a:r>
              <a:rPr lang="en-US" sz="1800" dirty="0" err="1" smtClean="0"/>
              <a:t>LIONlab</a:t>
            </a:r>
            <a:r>
              <a:rPr lang="en-US" sz="1800" dirty="0" smtClean="0"/>
              <a:t>, University of Trento, Italy, </a:t>
            </a:r>
          </a:p>
          <a:p>
            <a:r>
              <a:rPr lang="en-US" sz="1800" dirty="0" smtClean="0"/>
              <a:t>Apr 2015</a:t>
            </a:r>
          </a:p>
          <a:p>
            <a:endParaRPr lang="en-US" sz="1800" dirty="0" smtClean="0"/>
          </a:p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http://intelligent-optimization.org/LIONbook</a:t>
            </a:r>
            <a:b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it-IT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5105400" y="5029200"/>
            <a:ext cx="40798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© Roberto </a:t>
            </a:r>
            <a:r>
              <a:rPr lang="en-US" sz="1400" dirty="0" err="1">
                <a:solidFill>
                  <a:schemeClr val="tx1">
                    <a:tint val="75000"/>
                  </a:schemeClr>
                </a:solidFill>
              </a:rPr>
              <a:t>Battiti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 and Mauro </a:t>
            </a:r>
            <a:r>
              <a:rPr lang="en-US" sz="1400" dirty="0" err="1">
                <a:solidFill>
                  <a:schemeClr val="tx1">
                    <a:tint val="75000"/>
                  </a:schemeClr>
                </a:solidFill>
              </a:rPr>
              <a:t>Brunato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 , </a:t>
            </a:r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2015, </a:t>
            </a:r>
          </a:p>
          <a:p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all 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rights reserved. </a:t>
            </a:r>
            <a:endParaRPr lang="en-US" sz="1400" dirty="0" smtClean="0">
              <a:solidFill>
                <a:schemeClr val="tx1">
                  <a:tint val="75000"/>
                </a:schemeClr>
              </a:solidFill>
            </a:endParaRPr>
          </a:p>
          <a:p>
            <a:endParaRPr lang="en-US" sz="1400" dirty="0" smtClean="0">
              <a:solidFill>
                <a:schemeClr val="tx1">
                  <a:tint val="7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Slides can 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be used and modified for classroom </a:t>
            </a:r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usage,</a:t>
            </a:r>
          </a:p>
          <a:p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p</a:t>
            </a:r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rovided that the attribution (link to book website)</a:t>
            </a:r>
          </a:p>
          <a:p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is kept.</a:t>
            </a:r>
            <a:endParaRPr lang="en-US" sz="14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" name="Picture 2" descr="LION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9" y="609600"/>
            <a:ext cx="4628691" cy="411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24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Modifications of local </a:t>
            </a:r>
            <a:r>
              <a:rPr lang="en-US" dirty="0"/>
              <a:t>search based on perturbations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803"/>
            <a:ext cx="8229600" cy="4525963"/>
          </a:xfrm>
        </p:spPr>
        <p:txBody>
          <a:bodyPr/>
          <a:lstStyle/>
          <a:p>
            <a:r>
              <a:rPr lang="en-US" dirty="0" smtClean="0"/>
              <a:t>local </a:t>
            </a:r>
            <a:r>
              <a:rPr lang="en-US" dirty="0"/>
              <a:t>search by small </a:t>
            </a:r>
            <a:r>
              <a:rPr lang="en-US" dirty="0" smtClean="0"/>
              <a:t>perturbations is an effective technique </a:t>
            </a:r>
            <a:r>
              <a:rPr lang="en-US" dirty="0"/>
              <a:t>but additional </a:t>
            </a:r>
            <a:r>
              <a:rPr lang="en-US" dirty="0" smtClean="0"/>
              <a:t>ingredients are </a:t>
            </a:r>
            <a:r>
              <a:rPr lang="en-US" dirty="0"/>
              <a:t>in certain cases needed to </a:t>
            </a:r>
            <a:r>
              <a:rPr lang="en-US" dirty="0" smtClean="0"/>
              <a:t>obtain superior </a:t>
            </a:r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73984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hermata 2014-05-18 alle 15.30.3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90" b="-6390"/>
          <a:stretch>
            <a:fillRect/>
          </a:stretch>
        </p:blipFill>
        <p:spPr>
          <a:xfrm>
            <a:off x="457200" y="828304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711200" y="5479832"/>
            <a:ext cx="7704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Local search in action: how to build a better bike, from the initial model</a:t>
            </a:r>
          </a:p>
          <a:p>
            <a:r>
              <a:rPr lang="en-US" dirty="0"/>
              <a:t>(left) to a worse variation (middle), to the final and better configuration (right).</a:t>
            </a:r>
          </a:p>
        </p:txBody>
      </p:sp>
    </p:spTree>
    <p:extLst>
      <p:ext uri="{BB962C8B-B14F-4D97-AF65-F5344CB8AC3E}">
        <p14:creationId xmlns:p14="http://schemas.microsoft.com/office/powerpoint/2010/main" val="282428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Reactive Search Optimization (RSO): </a:t>
            </a:r>
            <a:r>
              <a:rPr lang="en-US" dirty="0" smtClean="0"/>
              <a:t>Learning while </a:t>
            </a:r>
            <a:r>
              <a:rPr lang="en-US" dirty="0"/>
              <a:t>searching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 Many problem-solving methods are characterized by a certain number of </a:t>
            </a:r>
            <a:r>
              <a:rPr lang="en-US" dirty="0" smtClean="0"/>
              <a:t>choices and </a:t>
            </a:r>
            <a:r>
              <a:rPr lang="en-US" dirty="0"/>
              <a:t>free </a:t>
            </a:r>
            <a:r>
              <a:rPr lang="en-US" dirty="0" smtClean="0"/>
              <a:t>parameters, usually manually tuned.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Parameter tuning can be automated </a:t>
            </a:r>
            <a:r>
              <a:rPr lang="en-US" dirty="0" smtClean="0"/>
              <a:t>as a part of the optimization algorithm</a:t>
            </a:r>
          </a:p>
          <a:p>
            <a:r>
              <a:rPr lang="en-US" dirty="0" smtClean="0"/>
              <a:t>This leads to self-contained, fully automated algorithms, independent from human intervention</a:t>
            </a:r>
          </a:p>
          <a:p>
            <a:pPr marL="0" indent="0">
              <a:buNone/>
            </a:pPr>
            <a:r>
              <a:rPr lang="en-US" b="1" dirty="0" smtClean="0"/>
              <a:t>Reactive </a:t>
            </a:r>
            <a:r>
              <a:rPr lang="en-US" b="1" dirty="0"/>
              <a:t>Search Optimization (RSO) </a:t>
            </a:r>
            <a:r>
              <a:rPr lang="en-US" dirty="0" smtClean="0"/>
              <a:t>integrates </a:t>
            </a:r>
            <a:r>
              <a:rPr lang="en-US" dirty="0">
                <a:solidFill>
                  <a:srgbClr val="C00000"/>
                </a:solidFill>
              </a:rPr>
              <a:t>online </a:t>
            </a:r>
            <a:r>
              <a:rPr lang="en-US" dirty="0" smtClean="0">
                <a:solidFill>
                  <a:srgbClr val="C00000"/>
                </a:solidFill>
              </a:rPr>
              <a:t>machine learning </a:t>
            </a:r>
            <a:r>
              <a:rPr lang="en-US" dirty="0">
                <a:solidFill>
                  <a:srgbClr val="C00000"/>
                </a:solidFill>
              </a:rPr>
              <a:t>techniques </a:t>
            </a:r>
            <a:r>
              <a:rPr lang="en-US" dirty="0" smtClean="0">
                <a:solidFill>
                  <a:srgbClr val="C00000"/>
                </a:solidFill>
              </a:rPr>
              <a:t>and search </a:t>
            </a:r>
            <a:r>
              <a:rPr lang="en-US" dirty="0">
                <a:solidFill>
                  <a:srgbClr val="C00000"/>
                </a:solidFill>
              </a:rPr>
              <a:t>heuristics </a:t>
            </a:r>
            <a:r>
              <a:rPr lang="en-US" dirty="0"/>
              <a:t>for solving complex </a:t>
            </a:r>
            <a:r>
              <a:rPr lang="en-US" dirty="0" smtClean="0"/>
              <a:t>optimization problems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951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hermata 2014-05-18 alle 17.10.5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308" r="-27308"/>
          <a:stretch>
            <a:fillRect/>
          </a:stretch>
        </p:blipFill>
        <p:spPr/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Reactive Search Optimization (RSO</a:t>
            </a:r>
            <a:r>
              <a:rPr lang="en-US" dirty="0" smtClean="0"/>
              <a:t>):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5908052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RSO is a the intersection of optimization, computer science (</a:t>
            </a:r>
            <a:r>
              <a:rPr lang="en-US" dirty="0" smtClean="0"/>
              <a:t>algorithms and </a:t>
            </a:r>
            <a:r>
              <a:rPr lang="en-US" dirty="0"/>
              <a:t>data structures) and machine </a:t>
            </a:r>
            <a:r>
              <a:rPr lang="en-US" dirty="0" smtClean="0"/>
              <a:t>learning.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709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Reactive Search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 </a:t>
            </a:r>
            <a:r>
              <a:rPr lang="en-US" dirty="0" smtClean="0"/>
              <a:t>RSO can be applied to systems that require</a:t>
            </a: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dirty="0"/>
              <a:t>set some operating </a:t>
            </a:r>
            <a:r>
              <a:rPr lang="en-US" dirty="0" smtClean="0">
                <a:solidFill>
                  <a:srgbClr val="C00000"/>
                </a:solidFill>
              </a:rPr>
              <a:t>parameters</a:t>
            </a:r>
            <a:r>
              <a:rPr lang="en-US" dirty="0" smtClean="0"/>
              <a:t> to </a:t>
            </a:r>
            <a:r>
              <a:rPr lang="en-US" dirty="0"/>
              <a:t>improve its functionality</a:t>
            </a:r>
            <a:r>
              <a:rPr lang="en-US" dirty="0" smtClean="0"/>
              <a:t>.</a:t>
            </a:r>
          </a:p>
          <a:p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/>
              <a:t>simple loop is performed: set the parameters</a:t>
            </a:r>
            <a:r>
              <a:rPr lang="en-US" dirty="0" smtClean="0"/>
              <a:t>, observe </a:t>
            </a:r>
            <a:r>
              <a:rPr lang="en-US" dirty="0"/>
              <a:t>the outcome, then change the parameters in a strategic and </a:t>
            </a:r>
            <a:r>
              <a:rPr lang="en-US" dirty="0" smtClean="0"/>
              <a:t>intelligent manner </a:t>
            </a:r>
            <a:r>
              <a:rPr lang="en-US" dirty="0"/>
              <a:t>until a suitable solution is </a:t>
            </a:r>
            <a:r>
              <a:rPr lang="en-US" dirty="0" smtClean="0"/>
              <a:t>identified</a:t>
            </a:r>
          </a:p>
          <a:p>
            <a:r>
              <a:rPr lang="en-US" dirty="0"/>
              <a:t> In order to operate efficiently, </a:t>
            </a:r>
            <a:r>
              <a:rPr lang="en-US" dirty="0" smtClean="0"/>
              <a:t>RSO uses </a:t>
            </a:r>
            <a:r>
              <a:rPr lang="en-US" dirty="0" smtClean="0">
                <a:solidFill>
                  <a:srgbClr val="C00000"/>
                </a:solidFill>
              </a:rPr>
              <a:t>memory </a:t>
            </a:r>
            <a:r>
              <a:rPr lang="en-US" dirty="0">
                <a:solidFill>
                  <a:srgbClr val="C00000"/>
                </a:solidFill>
              </a:rPr>
              <a:t>and intelligence to improve solutions in a directed and focused manner</a:t>
            </a:r>
          </a:p>
        </p:txBody>
      </p:sp>
    </p:spTree>
    <p:extLst>
      <p:ext uri="{BB962C8B-B14F-4D97-AF65-F5344CB8AC3E}">
        <p14:creationId xmlns:p14="http://schemas.microsoft.com/office/powerpoint/2010/main" val="84461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Reactive Search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While </a:t>
            </a:r>
            <a:r>
              <a:rPr lang="en-US" dirty="0"/>
              <a:t>many alternative solutions </a:t>
            </a:r>
            <a:r>
              <a:rPr lang="en-US" dirty="0" smtClean="0"/>
              <a:t>are tested </a:t>
            </a:r>
            <a:r>
              <a:rPr lang="en-US" dirty="0"/>
              <a:t>in the exploration of a search space, patterns and regularities </a:t>
            </a:r>
            <a:r>
              <a:rPr lang="en-US" dirty="0" smtClean="0"/>
              <a:t>appear</a:t>
            </a:r>
          </a:p>
          <a:p>
            <a:r>
              <a:rPr lang="en-US" dirty="0" smtClean="0"/>
              <a:t>The human brain </a:t>
            </a:r>
            <a:r>
              <a:rPr lang="en-US" dirty="0"/>
              <a:t>quickly learns and drives future decisions based on previous observations.</a:t>
            </a:r>
          </a:p>
          <a:p>
            <a:r>
              <a:rPr lang="en-US" dirty="0"/>
              <a:t>This is the main inspiration source for inserting online machine learning </a:t>
            </a:r>
            <a:r>
              <a:rPr lang="en-US" dirty="0" smtClean="0"/>
              <a:t>techniques into </a:t>
            </a:r>
            <a:r>
              <a:rPr lang="en-US" dirty="0"/>
              <a:t>the optimization engine of RSO</a:t>
            </a:r>
          </a:p>
        </p:txBody>
      </p:sp>
    </p:spTree>
    <p:extLst>
      <p:ext uri="{BB962C8B-B14F-4D97-AF65-F5344CB8AC3E}">
        <p14:creationId xmlns:p14="http://schemas.microsoft.com/office/powerpoint/2010/main" val="222489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hermata 2014-05-18 alle 17.18.1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567" r="-22567"/>
          <a:stretch>
            <a:fillRect/>
          </a:stretch>
        </p:blipFill>
        <p:spPr>
          <a:xfrm>
            <a:off x="457200" y="494731"/>
            <a:ext cx="8229600" cy="4525963"/>
          </a:xfrm>
        </p:spPr>
      </p:pic>
      <p:sp>
        <p:nvSpPr>
          <p:cNvPr id="3" name="Rectangle 2"/>
          <p:cNvSpPr/>
          <p:nvPr/>
        </p:nvSpPr>
        <p:spPr>
          <a:xfrm>
            <a:off x="457200" y="5240446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Algorithms with </a:t>
            </a:r>
            <a:r>
              <a:rPr lang="en-US" b="1" dirty="0"/>
              <a:t>self-tuning </a:t>
            </a:r>
            <a:r>
              <a:rPr lang="en-US" dirty="0"/>
              <a:t>capabilities like RSO make life </a:t>
            </a:r>
            <a:r>
              <a:rPr lang="en-US" dirty="0" smtClean="0"/>
              <a:t>simpler for </a:t>
            </a:r>
            <a:r>
              <a:rPr lang="en-US" dirty="0"/>
              <a:t>the final user. Complex problem solving does not require technical expertise </a:t>
            </a:r>
            <a:r>
              <a:rPr lang="en-US" dirty="0" smtClean="0"/>
              <a:t>but is </a:t>
            </a:r>
            <a:r>
              <a:rPr lang="en-US" dirty="0"/>
              <a:t>available to a much wider community of final users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6825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3" y="289969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RSO based on </a:t>
            </a:r>
            <a:r>
              <a:rPr lang="en-US" dirty="0" smtClean="0"/>
              <a:t>prohibitions: </a:t>
            </a:r>
            <a:r>
              <a:rPr lang="en-US" dirty="0" err="1" smtClean="0"/>
              <a:t>tabu</a:t>
            </a:r>
            <a:r>
              <a:rPr lang="en-US" dirty="0" smtClean="0"/>
              <a:t>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idea: </a:t>
            </a:r>
            <a:r>
              <a:rPr lang="en-US" dirty="0"/>
              <a:t> using </a:t>
            </a:r>
            <a:r>
              <a:rPr lang="en-US" dirty="0">
                <a:solidFill>
                  <a:srgbClr val="C00000"/>
                </a:solidFill>
              </a:rPr>
              <a:t>prohibitions to encourage </a:t>
            </a:r>
            <a:r>
              <a:rPr lang="en-US" dirty="0" smtClean="0">
                <a:solidFill>
                  <a:srgbClr val="C00000"/>
                </a:solidFill>
              </a:rPr>
              <a:t>diversification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How?</a:t>
            </a:r>
          </a:p>
          <a:p>
            <a:r>
              <a:rPr lang="en-US" dirty="0"/>
              <a:t> </a:t>
            </a:r>
            <a:r>
              <a:rPr lang="en-US" dirty="0" smtClean="0"/>
              <a:t>While constructing a trajectory for local minima search, every time a </a:t>
            </a:r>
            <a:r>
              <a:rPr lang="en-US" dirty="0"/>
              <a:t>move is applied, </a:t>
            </a:r>
            <a:r>
              <a:rPr lang="en-US" dirty="0">
                <a:solidFill>
                  <a:srgbClr val="C00000"/>
                </a:solidFill>
              </a:rPr>
              <a:t>the inverse move is temporarily prohibited</a:t>
            </a:r>
          </a:p>
        </p:txBody>
      </p:sp>
    </p:spTree>
    <p:extLst>
      <p:ext uri="{BB962C8B-B14F-4D97-AF65-F5344CB8AC3E}">
        <p14:creationId xmlns:p14="http://schemas.microsoft.com/office/powerpoint/2010/main" val="131377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Tabu</a:t>
            </a:r>
            <a:r>
              <a:rPr lang="en-US" dirty="0" smtClean="0"/>
              <a:t> search: 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Let </a:t>
            </a:r>
            <a:r>
              <a:rPr lang="en-US" dirty="0" err="1" smtClean="0"/>
              <a:t>χ</a:t>
            </a:r>
            <a:r>
              <a:rPr lang="en-US" dirty="0"/>
              <a:t>=</a:t>
            </a:r>
            <a:r>
              <a:rPr lang="en-US" dirty="0" smtClean="0"/>
              <a:t>{0,1}</a:t>
            </a:r>
            <a:r>
              <a:rPr lang="en-US" baseline="30000" dirty="0" smtClean="0"/>
              <a:t>L</a:t>
            </a:r>
          </a:p>
          <a:p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neighborhood is obtained </a:t>
            </a:r>
            <a:r>
              <a:rPr lang="en-US" dirty="0" smtClean="0"/>
              <a:t>by applying </a:t>
            </a:r>
            <a:r>
              <a:rPr lang="en-US" dirty="0"/>
              <a:t>the elementary moves </a:t>
            </a:r>
            <a:r>
              <a:rPr lang="en-US" dirty="0" err="1" smtClean="0"/>
              <a:t>μ</a:t>
            </a:r>
            <a:r>
              <a:rPr lang="en-US" baseline="-25000" dirty="0" err="1" smtClean="0"/>
              <a:t>i</a:t>
            </a:r>
            <a:r>
              <a:rPr lang="en-US" dirty="0" smtClean="0"/>
              <a:t>, (</a:t>
            </a:r>
            <a:r>
              <a:rPr lang="en-US" dirty="0" err="1"/>
              <a:t>i</a:t>
            </a:r>
            <a:r>
              <a:rPr lang="en-US" dirty="0"/>
              <a:t> = </a:t>
            </a:r>
            <a:r>
              <a:rPr lang="en-US" dirty="0" smtClean="0"/>
              <a:t>1,…,L</a:t>
            </a:r>
            <a:r>
              <a:rPr lang="en-US" dirty="0"/>
              <a:t>)  that change the </a:t>
            </a:r>
            <a:r>
              <a:rPr lang="en-US" dirty="0" err="1"/>
              <a:t>i</a:t>
            </a:r>
            <a:r>
              <a:rPr lang="en-US" dirty="0"/>
              <a:t> -</a:t>
            </a:r>
            <a:r>
              <a:rPr lang="en-US" dirty="0" err="1"/>
              <a:t>th</a:t>
            </a:r>
            <a:r>
              <a:rPr lang="en-US" dirty="0"/>
              <a:t> bit of the </a:t>
            </a:r>
            <a:r>
              <a:rPr lang="en-US" dirty="0" smtClean="0"/>
              <a:t>string X </a:t>
            </a:r>
            <a:r>
              <a:rPr lang="en-US" dirty="0"/>
              <a:t>= [</a:t>
            </a:r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,…, x</a:t>
            </a:r>
            <a:r>
              <a:rPr lang="en-US" baseline="-25000" dirty="0" smtClean="0"/>
              <a:t>i</a:t>
            </a:r>
            <a:r>
              <a:rPr lang="en-US" dirty="0" smtClean="0"/>
              <a:t>,…, </a:t>
            </a:r>
            <a:r>
              <a:rPr lang="en-US" dirty="0" err="1"/>
              <a:t>x</a:t>
            </a:r>
            <a:r>
              <a:rPr lang="en-US" baseline="-25000" dirty="0" err="1"/>
              <a:t>L</a:t>
            </a:r>
            <a:r>
              <a:rPr lang="en-US" dirty="0" smtClean="0"/>
              <a:t>]</a:t>
            </a:r>
          </a:p>
          <a:p>
            <a:r>
              <a:rPr lang="en-US" dirty="0"/>
              <a:t> At </a:t>
            </a:r>
            <a:r>
              <a:rPr lang="en-US" dirty="0" smtClean="0"/>
              <a:t>each step, </a:t>
            </a:r>
            <a:r>
              <a:rPr lang="en-US" dirty="0"/>
              <a:t>the selected move is the one that </a:t>
            </a:r>
            <a:r>
              <a:rPr lang="en-US" dirty="0" smtClean="0"/>
              <a:t>minimizes the target </a:t>
            </a:r>
            <a:r>
              <a:rPr lang="en-US" dirty="0"/>
              <a:t>f  in the </a:t>
            </a:r>
            <a:r>
              <a:rPr lang="en-US" dirty="0" smtClean="0"/>
              <a:t>neighborhood </a:t>
            </a:r>
            <a:r>
              <a:rPr lang="en-US" dirty="0"/>
              <a:t> even if </a:t>
            </a:r>
            <a:r>
              <a:rPr lang="en-US" dirty="0" smtClean="0"/>
              <a:t>f  increases, </a:t>
            </a:r>
            <a:r>
              <a:rPr lang="en-US" dirty="0"/>
              <a:t>to exit from local </a:t>
            </a:r>
            <a:r>
              <a:rPr lang="en-US" dirty="0" smtClean="0"/>
              <a:t>minima.</a:t>
            </a:r>
          </a:p>
          <a:p>
            <a:r>
              <a:rPr lang="en-US" dirty="0"/>
              <a:t> As soon as a move is applied, </a:t>
            </a:r>
            <a:r>
              <a:rPr lang="en-US" b="1" dirty="0"/>
              <a:t>the inverse move is temporarily prohibited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5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Tabu</a:t>
            </a:r>
            <a:r>
              <a:rPr lang="en-US" dirty="0" smtClean="0"/>
              <a:t>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T</a:t>
            </a:r>
            <a:r>
              <a:rPr lang="en-US" dirty="0" err="1" smtClean="0"/>
              <a:t>abu</a:t>
            </a:r>
            <a:r>
              <a:rPr lang="en-US" dirty="0" smtClean="0"/>
              <a:t> search can  </a:t>
            </a:r>
            <a:r>
              <a:rPr lang="en-US" dirty="0"/>
              <a:t>generate cycles. </a:t>
            </a:r>
            <a:r>
              <a:rPr lang="en-US" dirty="0" smtClean="0"/>
              <a:t>For example</a:t>
            </a:r>
            <a:r>
              <a:rPr lang="en-US" dirty="0"/>
              <a:t>, if the current point X</a:t>
            </a:r>
            <a:r>
              <a:rPr lang="en-US" baseline="30000" dirty="0"/>
              <a:t>(t)</a:t>
            </a:r>
            <a:r>
              <a:rPr lang="en-US" dirty="0"/>
              <a:t>  is a strict local </a:t>
            </a:r>
            <a:r>
              <a:rPr lang="en-US" dirty="0" smtClean="0"/>
              <a:t>minimum</a:t>
            </a:r>
          </a:p>
          <a:p>
            <a:r>
              <a:rPr lang="en-US" dirty="0"/>
              <a:t> In general, the inverses of the </a:t>
            </a:r>
            <a:r>
              <a:rPr lang="en-US" dirty="0" smtClean="0"/>
              <a:t>moves executed </a:t>
            </a:r>
            <a:r>
              <a:rPr lang="en-US" dirty="0"/>
              <a:t>in the most recent part of the search are prohibited for a period </a:t>
            </a:r>
            <a:r>
              <a:rPr lang="en-US" dirty="0" smtClean="0"/>
              <a:t>T, in  order to avoid cycles and to diversify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7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Local Search and Reactive</a:t>
            </a:r>
            <a:br>
              <a:rPr lang="en-US" dirty="0"/>
            </a:br>
            <a:r>
              <a:rPr lang="en-US" dirty="0"/>
              <a:t>Search Optimization (RSO)</a:t>
            </a:r>
          </a:p>
        </p:txBody>
      </p:sp>
      <p:pic>
        <p:nvPicPr>
          <p:cNvPr id="4" name="Content Placeholder 3" descr="Schermata 2014-05-18 alle 15.21.4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611" r="-32611"/>
          <a:stretch>
            <a:fillRect/>
          </a:stretch>
        </p:blipFill>
        <p:spPr>
          <a:xfrm>
            <a:off x="1006094" y="2271931"/>
            <a:ext cx="7358973" cy="4047152"/>
          </a:xfrm>
        </p:spPr>
      </p:pic>
      <p:sp>
        <p:nvSpPr>
          <p:cNvPr id="5" name="TextBox 4"/>
          <p:cNvSpPr txBox="1"/>
          <p:nvPr/>
        </p:nvSpPr>
        <p:spPr>
          <a:xfrm>
            <a:off x="237067" y="1625600"/>
            <a:ext cx="8568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Everybody </a:t>
            </a:r>
            <a:r>
              <a:rPr lang="en-US" dirty="0"/>
              <a:t>carries on his shoulders the responsibility of his choices. It is a nice weight.</a:t>
            </a:r>
          </a:p>
          <a:p>
            <a:r>
              <a:rPr lang="en-US" dirty="0"/>
              <a:t>(Romano </a:t>
            </a:r>
            <a:r>
              <a:rPr lang="en-US" dirty="0" err="1"/>
              <a:t>Battiti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8591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Prohibition and diversification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Let H(</a:t>
            </a:r>
            <a:r>
              <a:rPr lang="en-US" dirty="0" smtClean="0"/>
              <a:t>X, </a:t>
            </a:r>
            <a:r>
              <a:rPr lang="en-US" dirty="0"/>
              <a:t>Y )  be the Hamming distance between </a:t>
            </a:r>
            <a:r>
              <a:rPr lang="en-US" dirty="0" smtClean="0"/>
              <a:t>two strings X  </a:t>
            </a:r>
            <a:r>
              <a:rPr lang="en-US" dirty="0"/>
              <a:t>and </a:t>
            </a:r>
            <a:r>
              <a:rPr lang="en-US" dirty="0" smtClean="0"/>
              <a:t>Y</a:t>
            </a:r>
          </a:p>
          <a:p>
            <a:r>
              <a:rPr lang="en-US" dirty="0"/>
              <a:t> if only allowed moves are executed, and T  satisfies T </a:t>
            </a:r>
            <a:r>
              <a:rPr lang="en-US" dirty="0" smtClean="0"/>
              <a:t>&lt; </a:t>
            </a:r>
            <a:r>
              <a:rPr lang="en-US" dirty="0"/>
              <a:t>(n </a:t>
            </a:r>
            <a:r>
              <a:rPr lang="en-US" dirty="0" smtClean="0"/>
              <a:t>- </a:t>
            </a:r>
            <a:r>
              <a:rPr lang="en-US" dirty="0"/>
              <a:t>2)  </a:t>
            </a:r>
            <a:r>
              <a:rPr lang="en-US" dirty="0" smtClean="0"/>
              <a:t>(at </a:t>
            </a:r>
            <a:r>
              <a:rPr lang="en-US" dirty="0"/>
              <a:t>least two moves </a:t>
            </a:r>
            <a:r>
              <a:rPr lang="en-US" dirty="0" smtClean="0"/>
              <a:t>are allowed </a:t>
            </a:r>
            <a:r>
              <a:rPr lang="en-US" dirty="0"/>
              <a:t>at each </a:t>
            </a:r>
            <a:r>
              <a:rPr lang="en-US" dirty="0" smtClean="0"/>
              <a:t>iteration), then</a:t>
            </a:r>
            <a:endParaRPr lang="en-US" dirty="0"/>
          </a:p>
        </p:txBody>
      </p:sp>
      <p:pic>
        <p:nvPicPr>
          <p:cNvPr id="4" name="Picture 3" descr="Schermata 2014-05-18 alle 17.36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199470"/>
            <a:ext cx="81915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0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Prohibition and </a:t>
            </a:r>
            <a:r>
              <a:rPr lang="en-US" dirty="0" smtClean="0"/>
              <a:t>diversification(2)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prohibition </a:t>
            </a:r>
            <a:r>
              <a:rPr lang="en-US" dirty="0"/>
              <a:t>is related to </a:t>
            </a:r>
            <a:r>
              <a:rPr lang="en-US" dirty="0" smtClean="0"/>
              <a:t>the amount </a:t>
            </a:r>
            <a:r>
              <a:rPr lang="en-US" dirty="0"/>
              <a:t>of diversification :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larger T , the larger is the distance H  that the </a:t>
            </a:r>
            <a:r>
              <a:rPr lang="en-US" dirty="0" smtClean="0"/>
              <a:t>search trajectory </a:t>
            </a:r>
            <a:r>
              <a:rPr lang="en-US" dirty="0"/>
              <a:t>must travel before it is allowed to </a:t>
            </a:r>
            <a:r>
              <a:rPr lang="en-US" dirty="0" smtClean="0"/>
              <a:t>come back</a:t>
            </a:r>
            <a:endParaRPr lang="en-US" dirty="0"/>
          </a:p>
          <a:p>
            <a:r>
              <a:rPr lang="en-US" dirty="0" smtClean="0"/>
              <a:t>If T is too large, the number of allowed moves will shrink, leading </a:t>
            </a:r>
            <a:r>
              <a:rPr lang="en-US" dirty="0"/>
              <a:t>to less freedom of movement.</a:t>
            </a:r>
          </a:p>
        </p:txBody>
      </p:sp>
    </p:spTree>
    <p:extLst>
      <p:ext uri="{BB962C8B-B14F-4D97-AF65-F5344CB8AC3E}">
        <p14:creationId xmlns:p14="http://schemas.microsoft.com/office/powerpoint/2010/main" val="22608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hermata 2014-05-18 alle 17.40.1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99" r="-24299"/>
          <a:stretch>
            <a:fillRect/>
          </a:stretch>
        </p:blipFill>
        <p:spPr>
          <a:xfrm>
            <a:off x="-279781" y="274638"/>
            <a:ext cx="10295517" cy="5662138"/>
          </a:xfrm>
        </p:spPr>
      </p:pic>
      <p:sp>
        <p:nvSpPr>
          <p:cNvPr id="5" name="TextBox 4"/>
          <p:cNvSpPr txBox="1"/>
          <p:nvPr/>
        </p:nvSpPr>
        <p:spPr>
          <a:xfrm>
            <a:off x="457200" y="612616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An example of the relationship between prohibition T , and diversification</a:t>
            </a:r>
          </a:p>
          <a:p>
            <a:r>
              <a:rPr lang="en-US" dirty="0"/>
              <a:t>measured by the Hamming distance H(X(t);X(0)) . T = 3 </a:t>
            </a:r>
            <a:r>
              <a:rPr lang="en-US" dirty="0" smtClean="0"/>
              <a:t>in the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88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Tuning the T parameter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606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</a:t>
            </a:r>
            <a:r>
              <a:rPr lang="en-US" dirty="0" smtClean="0"/>
              <a:t>The parameter T should be tailored to the specific problem</a:t>
            </a:r>
          </a:p>
          <a:p>
            <a:r>
              <a:rPr lang="en-US" dirty="0" smtClean="0"/>
              <a:t>BUT </a:t>
            </a:r>
            <a:r>
              <a:rPr lang="en-US" dirty="0"/>
              <a:t>the </a:t>
            </a:r>
            <a:r>
              <a:rPr lang="en-US" dirty="0" smtClean="0"/>
              <a:t>choice of </a:t>
            </a:r>
            <a:r>
              <a:rPr lang="en-US" dirty="0"/>
              <a:t>a </a:t>
            </a:r>
            <a:r>
              <a:rPr lang="en-US" b="1" dirty="0"/>
              <a:t>fixed T  </a:t>
            </a:r>
            <a:r>
              <a:rPr lang="en-US" dirty="0"/>
              <a:t>without a priori  </a:t>
            </a:r>
            <a:r>
              <a:rPr lang="en-US" dirty="0" smtClean="0"/>
              <a:t>knowledge is difficult</a:t>
            </a:r>
          </a:p>
          <a:p>
            <a:r>
              <a:rPr lang="en-US" dirty="0"/>
              <a:t> RSO uses a simple mechanism to </a:t>
            </a:r>
            <a:r>
              <a:rPr lang="en-US" dirty="0">
                <a:solidFill>
                  <a:srgbClr val="C00000"/>
                </a:solidFill>
              </a:rPr>
              <a:t>change T  during the search </a:t>
            </a:r>
            <a:r>
              <a:rPr lang="en-US" dirty="0"/>
              <a:t>so that the </a:t>
            </a:r>
            <a:r>
              <a:rPr lang="en-US" dirty="0" smtClean="0"/>
              <a:t>value T</a:t>
            </a:r>
            <a:r>
              <a:rPr lang="en-US" baseline="30000" dirty="0"/>
              <a:t>(t)</a:t>
            </a:r>
            <a:r>
              <a:rPr lang="en-US" dirty="0"/>
              <a:t>  is appropriate to the local structure of the </a:t>
            </a:r>
            <a:r>
              <a:rPr lang="en-US" dirty="0" smtClean="0"/>
              <a:t>problem</a:t>
            </a:r>
          </a:p>
          <a:p>
            <a:r>
              <a:rPr lang="en-US" dirty="0" smtClean="0"/>
              <a:t>RSO determines </a:t>
            </a:r>
            <a:r>
              <a:rPr lang="en-US" dirty="0"/>
              <a:t>the minimal prohibition value which is sufficient to escape  </a:t>
            </a:r>
            <a:r>
              <a:rPr lang="en-US" dirty="0" smtClean="0"/>
              <a:t>from </a:t>
            </a:r>
            <a:r>
              <a:rPr lang="en-US" dirty="0"/>
              <a:t> an attraction basin around a minimizer</a:t>
            </a:r>
          </a:p>
        </p:txBody>
      </p:sp>
    </p:spTree>
    <p:extLst>
      <p:ext uri="{BB962C8B-B14F-4D97-AF65-F5344CB8AC3E}">
        <p14:creationId xmlns:p14="http://schemas.microsoft.com/office/powerpoint/2010/main" val="232125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hermata 2014-05-18 alle 17.49.2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058" r="-21058"/>
          <a:stretch>
            <a:fillRect/>
          </a:stretch>
        </p:blipFill>
        <p:spPr>
          <a:xfrm>
            <a:off x="54592" y="274638"/>
            <a:ext cx="9054726" cy="4979750"/>
          </a:xfrm>
        </p:spPr>
      </p:pic>
      <p:sp>
        <p:nvSpPr>
          <p:cNvPr id="5" name="TextBox 4"/>
          <p:cNvSpPr txBox="1"/>
          <p:nvPr/>
        </p:nvSpPr>
        <p:spPr>
          <a:xfrm>
            <a:off x="54592" y="5534842"/>
            <a:ext cx="9262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RSO with prohibitions in action. Three locally optimal points </a:t>
            </a:r>
            <a:r>
              <a:rPr lang="en-US" dirty="0" smtClean="0"/>
              <a:t>are shown </a:t>
            </a:r>
            <a:r>
              <a:rPr lang="en-US" dirty="0"/>
              <a:t>together with contour lines of the function to be optimized. When </a:t>
            </a:r>
            <a:r>
              <a:rPr lang="en-US" dirty="0" smtClean="0"/>
              <a:t>starting from </a:t>
            </a:r>
            <a:r>
              <a:rPr lang="en-US" dirty="0"/>
              <a:t>a locally optimal point, RSO executes loops which reach bigger and </a:t>
            </a:r>
            <a:r>
              <a:rPr lang="en-US" dirty="0" smtClean="0"/>
              <a:t>bigger distances </a:t>
            </a:r>
            <a:r>
              <a:rPr lang="en-US" dirty="0"/>
              <a:t>from the attractor, until another attraction basin is encountered (if present).</a:t>
            </a:r>
          </a:p>
        </p:txBody>
      </p:sp>
    </p:spTree>
    <p:extLst>
      <p:ext uri="{BB962C8B-B14F-4D97-AF65-F5344CB8AC3E}">
        <p14:creationId xmlns:p14="http://schemas.microsoft.com/office/powerpoint/2010/main" val="241989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RSO for </a:t>
            </a:r>
            <a:r>
              <a:rPr lang="en-US" dirty="0" err="1" smtClean="0"/>
              <a:t>tabu</a:t>
            </a:r>
            <a:r>
              <a:rPr lang="en-US" dirty="0" smtClean="0"/>
              <a:t>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T is equal to one at the </a:t>
            </a:r>
            <a:r>
              <a:rPr lang="en-US" dirty="0" smtClean="0"/>
              <a:t>beginning</a:t>
            </a:r>
          </a:p>
          <a:p>
            <a:r>
              <a:rPr lang="en-US" dirty="0"/>
              <a:t> T </a:t>
            </a:r>
            <a:r>
              <a:rPr lang="en-US" b="1" dirty="0"/>
              <a:t>increases</a:t>
            </a:r>
            <a:r>
              <a:rPr lang="en-US" dirty="0"/>
              <a:t> if the trajectory is trapped in an </a:t>
            </a:r>
            <a:r>
              <a:rPr lang="en-US" dirty="0" smtClean="0"/>
              <a:t>attraction basin</a:t>
            </a:r>
          </a:p>
          <a:p>
            <a:r>
              <a:rPr lang="en-US" dirty="0"/>
              <a:t> T </a:t>
            </a:r>
            <a:r>
              <a:rPr lang="en-US" b="1" dirty="0"/>
              <a:t>decreases</a:t>
            </a:r>
            <a:r>
              <a:rPr lang="en-US" dirty="0"/>
              <a:t> if unexplored search regions are visited</a:t>
            </a:r>
            <a:r>
              <a:rPr lang="en-US" dirty="0" smtClean="0"/>
              <a:t>, leading </a:t>
            </a:r>
            <a:r>
              <a:rPr lang="en-US" dirty="0"/>
              <a:t>to different local optima</a:t>
            </a:r>
          </a:p>
        </p:txBody>
      </p:sp>
    </p:spTree>
    <p:extLst>
      <p:ext uri="{BB962C8B-B14F-4D97-AF65-F5344CB8AC3E}">
        <p14:creationId xmlns:p14="http://schemas.microsoft.com/office/powerpoint/2010/main" val="285386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RSO: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If </a:t>
            </a:r>
            <a:r>
              <a:rPr lang="en-US" dirty="0"/>
              <a:t>the problem </a:t>
            </a:r>
            <a:r>
              <a:rPr lang="en-US" dirty="0" smtClean="0"/>
              <a:t>has a </a:t>
            </a:r>
            <a:r>
              <a:rPr lang="en-US" dirty="0"/>
              <a:t>single </a:t>
            </a:r>
            <a:r>
              <a:rPr lang="en-US" dirty="0" smtClean="0"/>
              <a:t>local optimum the power of </a:t>
            </a:r>
            <a:r>
              <a:rPr lang="en-US" dirty="0"/>
              <a:t>RSO is not needed, although not </a:t>
            </a:r>
            <a:r>
              <a:rPr lang="en-US" dirty="0" smtClean="0"/>
              <a:t>dangerous</a:t>
            </a:r>
          </a:p>
          <a:p>
            <a:r>
              <a:rPr lang="en-US" dirty="0"/>
              <a:t>M</a:t>
            </a:r>
            <a:r>
              <a:rPr lang="en-US" dirty="0" smtClean="0"/>
              <a:t>ost </a:t>
            </a:r>
            <a:r>
              <a:rPr lang="en-US" dirty="0"/>
              <a:t>real-world problems are infested with many locally optimal </a:t>
            </a:r>
            <a:r>
              <a:rPr lang="en-US" dirty="0" smtClean="0"/>
              <a:t>points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RSO is crucial to </a:t>
            </a:r>
            <a:r>
              <a:rPr lang="en-US" b="1" dirty="0"/>
              <a:t>transform a local search building block into an </a:t>
            </a:r>
            <a:r>
              <a:rPr lang="en-US" b="1" dirty="0" smtClean="0"/>
              <a:t>effective and </a:t>
            </a:r>
            <a:r>
              <a:rPr lang="en-US" b="1" dirty="0"/>
              <a:t>efficient solver</a:t>
            </a:r>
            <a:r>
              <a:rPr lang="en-US" dirty="0" smtClean="0"/>
              <a:t>.</a:t>
            </a:r>
          </a:p>
          <a:p>
            <a:r>
              <a:rPr lang="en-US" dirty="0"/>
              <a:t> RSO with prohibitions has been used </a:t>
            </a:r>
            <a:r>
              <a:rPr lang="en-US" dirty="0" smtClean="0"/>
              <a:t>for problems </a:t>
            </a:r>
            <a:r>
              <a:rPr lang="en-US" dirty="0"/>
              <a:t>ranging from combinatorial optimization to the minimization of </a:t>
            </a:r>
            <a:r>
              <a:rPr lang="en-US" dirty="0" smtClean="0"/>
              <a:t>continuous functions </a:t>
            </a:r>
            <a:r>
              <a:rPr lang="en-US" dirty="0"/>
              <a:t>and to sub-symbolic machine learning tasks</a:t>
            </a:r>
          </a:p>
        </p:txBody>
      </p:sp>
    </p:spTree>
    <p:extLst>
      <p:ext uri="{BB962C8B-B14F-4D97-AF65-F5344CB8AC3E}">
        <p14:creationId xmlns:p14="http://schemas.microsoft.com/office/powerpoint/2010/main" val="219401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Local search is a simple and very effective way to identify </a:t>
            </a:r>
            <a:r>
              <a:rPr lang="en-US" dirty="0" smtClean="0"/>
              <a:t>improving solutions </a:t>
            </a:r>
            <a:r>
              <a:rPr lang="en-US" dirty="0"/>
              <a:t>for </a:t>
            </a:r>
            <a:r>
              <a:rPr lang="en-US" dirty="0" smtClean="0"/>
              <a:t>discrete </a:t>
            </a:r>
            <a:r>
              <a:rPr lang="en-US" dirty="0"/>
              <a:t>optimization </a:t>
            </a:r>
            <a:r>
              <a:rPr lang="en-US" dirty="0" smtClean="0"/>
              <a:t>problems</a:t>
            </a:r>
          </a:p>
          <a:p>
            <a:r>
              <a:rPr lang="en-US" dirty="0"/>
              <a:t> It generates </a:t>
            </a:r>
            <a:r>
              <a:rPr lang="en-US" b="1" dirty="0"/>
              <a:t>a sequence </a:t>
            </a:r>
            <a:r>
              <a:rPr lang="en-US" b="1" dirty="0" smtClean="0"/>
              <a:t>of changes</a:t>
            </a:r>
            <a:r>
              <a:rPr lang="en-US" b="1" dirty="0"/>
              <a:t>, each change being </a:t>
            </a:r>
            <a:r>
              <a:rPr lang="en-US" b="1" dirty="0" smtClean="0"/>
              <a:t>local</a:t>
            </a:r>
          </a:p>
          <a:p>
            <a:r>
              <a:rPr lang="en-US" dirty="0"/>
              <a:t> Local search stops at </a:t>
            </a:r>
            <a:r>
              <a:rPr lang="en-US" b="1" dirty="0"/>
              <a:t>locally-optimal </a:t>
            </a:r>
            <a:r>
              <a:rPr lang="en-US" b="1" dirty="0" smtClean="0"/>
              <a:t>points </a:t>
            </a:r>
            <a:r>
              <a:rPr lang="en-US" b="1" dirty="0"/>
              <a:t> </a:t>
            </a:r>
            <a:r>
              <a:rPr lang="en-US" dirty="0"/>
              <a:t>and the current search trajectory is </a:t>
            </a:r>
            <a:r>
              <a:rPr lang="en-US" dirty="0" smtClean="0"/>
              <a:t>trapped</a:t>
            </a:r>
          </a:p>
          <a:p>
            <a:r>
              <a:rPr lang="en-US" dirty="0"/>
              <a:t> </a:t>
            </a:r>
            <a:r>
              <a:rPr lang="en-US" dirty="0" smtClean="0"/>
              <a:t>Additional </a:t>
            </a:r>
            <a:r>
              <a:rPr lang="en-US" b="1" dirty="0" smtClean="0"/>
              <a:t>diversification</a:t>
            </a:r>
            <a:r>
              <a:rPr lang="en-US" dirty="0" smtClean="0"/>
              <a:t>  </a:t>
            </a:r>
            <a:r>
              <a:rPr lang="en-US" dirty="0"/>
              <a:t>means are needed to escape from local attractors.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GIST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Reactive Search Optimization (RSO) uses </a:t>
            </a:r>
            <a:r>
              <a:rPr lang="en-US" b="1" dirty="0"/>
              <a:t>learning and </a:t>
            </a:r>
            <a:r>
              <a:rPr lang="en-US" b="1" dirty="0" smtClean="0"/>
              <a:t>adaptation during </a:t>
            </a:r>
            <a:r>
              <a:rPr lang="en-US" b="1" dirty="0"/>
              <a:t>the optimization process</a:t>
            </a:r>
            <a:r>
              <a:rPr lang="en-US" dirty="0"/>
              <a:t>, </a:t>
            </a:r>
            <a:r>
              <a:rPr lang="en-US" dirty="0" smtClean="0"/>
              <a:t>to fine-tune the search technique to the current problem, task and local properties.</a:t>
            </a:r>
          </a:p>
          <a:p>
            <a:r>
              <a:rPr lang="en-US" dirty="0"/>
              <a:t>A</a:t>
            </a:r>
            <a:r>
              <a:rPr lang="en-US" dirty="0" smtClean="0"/>
              <a:t>n intelligent module overseeing </a:t>
            </a:r>
            <a:r>
              <a:rPr lang="en-US" dirty="0"/>
              <a:t>the basic local search process</a:t>
            </a:r>
            <a:endParaRPr lang="en-US" dirty="0" smtClean="0"/>
          </a:p>
          <a:p>
            <a:r>
              <a:rPr lang="en-US" dirty="0" smtClean="0"/>
              <a:t>It automatically balances </a:t>
            </a:r>
            <a:r>
              <a:rPr lang="en-US" b="1" dirty="0"/>
              <a:t>diversification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b="1" dirty="0" smtClean="0"/>
              <a:t>intensification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0558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Brute force is not </a:t>
            </a:r>
            <a:r>
              <a:rPr lang="en-US" smtClean="0"/>
              <a:t>the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Let’s assume that one has to find the minimum of a discrete (combinatorial</a:t>
            </a:r>
            <a:r>
              <a:rPr lang="en-US" dirty="0" smtClean="0"/>
              <a:t>) optimization problem (for example, think about the </a:t>
            </a:r>
            <a:r>
              <a:rPr lang="en-US" i="1" dirty="0" smtClean="0"/>
              <a:t>travelling salesman </a:t>
            </a:r>
            <a:r>
              <a:rPr lang="en-US" dirty="0" smtClean="0"/>
              <a:t>problem)</a:t>
            </a:r>
          </a:p>
          <a:p>
            <a:r>
              <a:rPr lang="en-US" dirty="0" smtClean="0"/>
              <a:t>Evaluating all possible combinations of inputs can be computationally impossible</a:t>
            </a:r>
          </a:p>
          <a:p>
            <a:r>
              <a:rPr lang="en-US" dirty="0" smtClean="0"/>
              <a:t>One needs to resort to clever techniques to solve these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1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Local</a:t>
            </a:r>
            <a:r>
              <a:rPr lang="en-US" dirty="0"/>
              <a:t> search based on perturbations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starting from an </a:t>
            </a:r>
            <a:r>
              <a:rPr lang="en-US" dirty="0">
                <a:solidFill>
                  <a:srgbClr val="C00000"/>
                </a:solidFill>
              </a:rPr>
              <a:t>initial tentative </a:t>
            </a:r>
            <a:r>
              <a:rPr lang="en-US" dirty="0" smtClean="0">
                <a:solidFill>
                  <a:srgbClr val="C00000"/>
                </a:solidFill>
              </a:rPr>
              <a:t>solution </a:t>
            </a:r>
          </a:p>
          <a:p>
            <a:pPr marL="0" indent="0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try </a:t>
            </a:r>
            <a:r>
              <a:rPr lang="en-US" dirty="0"/>
              <a:t>to </a:t>
            </a:r>
            <a:r>
              <a:rPr lang="en-US" dirty="0">
                <a:solidFill>
                  <a:srgbClr val="C00000"/>
                </a:solidFill>
              </a:rPr>
              <a:t>improve it through repeated small </a:t>
            </a:r>
            <a:r>
              <a:rPr lang="en-US" dirty="0" smtClean="0">
                <a:solidFill>
                  <a:srgbClr val="C00000"/>
                </a:solidFill>
              </a:rPr>
              <a:t>changes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stop </a:t>
            </a:r>
            <a:r>
              <a:rPr lang="en-US" dirty="0" smtClean="0"/>
              <a:t>when</a:t>
            </a:r>
            <a:r>
              <a:rPr lang="en-US" dirty="0" smtClean="0">
                <a:solidFill>
                  <a:srgbClr val="C00000"/>
                </a:solidFill>
              </a:rPr>
              <a:t> no improving local change exists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smtClean="0">
                <a:solidFill>
                  <a:srgbClr val="C00000"/>
                </a:solidFill>
              </a:rPr>
              <a:t>local optimum</a:t>
            </a:r>
            <a:r>
              <a:rPr lang="en-US" dirty="0" smtClean="0"/>
              <a:t>, or locally optimal point)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03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search optimization: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χ</a:t>
            </a:r>
            <a:r>
              <a:rPr lang="en-US" dirty="0" smtClean="0"/>
              <a:t> is the search space</a:t>
            </a:r>
          </a:p>
          <a:p>
            <a:r>
              <a:rPr lang="en-US" dirty="0"/>
              <a:t> X</a:t>
            </a:r>
            <a:r>
              <a:rPr lang="en-US" baseline="30000" dirty="0"/>
              <a:t>(t)</a:t>
            </a:r>
            <a:r>
              <a:rPr lang="en-US" dirty="0"/>
              <a:t> is the current solution at iteration </a:t>
            </a:r>
            <a:r>
              <a:rPr lang="en-US" dirty="0" smtClean="0"/>
              <a:t>t.</a:t>
            </a:r>
          </a:p>
          <a:p>
            <a:r>
              <a:rPr lang="en-US" dirty="0"/>
              <a:t> N( X</a:t>
            </a:r>
            <a:r>
              <a:rPr lang="en-US" baseline="30000" dirty="0"/>
              <a:t>(t)</a:t>
            </a:r>
            <a:r>
              <a:rPr lang="en-US" dirty="0"/>
              <a:t>) is </a:t>
            </a:r>
            <a:r>
              <a:rPr lang="en-US" dirty="0" smtClean="0"/>
              <a:t>the neighborhood </a:t>
            </a:r>
            <a:r>
              <a:rPr lang="en-US" dirty="0"/>
              <a:t>of point  </a:t>
            </a:r>
            <a:r>
              <a:rPr lang="en-US" dirty="0" smtClean="0"/>
              <a:t>X</a:t>
            </a:r>
            <a:r>
              <a:rPr lang="en-US" baseline="30000" dirty="0" smtClean="0"/>
              <a:t>(t)</a:t>
            </a:r>
            <a:r>
              <a:rPr lang="en-US" dirty="0" smtClean="0"/>
              <a:t>, </a:t>
            </a:r>
            <a:r>
              <a:rPr lang="en-US" dirty="0"/>
              <a:t>obtained by applying a set of basic moves  </a:t>
            </a:r>
            <a:r>
              <a:rPr lang="en-US" dirty="0" smtClean="0"/>
              <a:t>μ</a:t>
            </a:r>
            <a:r>
              <a:rPr lang="en-US" baseline="-25000" dirty="0" smtClean="0"/>
              <a:t>0</a:t>
            </a:r>
            <a:r>
              <a:rPr lang="en-US" dirty="0" smtClean="0"/>
              <a:t>,…,</a:t>
            </a:r>
            <a:r>
              <a:rPr lang="en-US" dirty="0"/>
              <a:t> </a:t>
            </a:r>
            <a:r>
              <a:rPr lang="en-US" dirty="0" err="1" smtClean="0"/>
              <a:t>μ</a:t>
            </a:r>
            <a:r>
              <a:rPr lang="en-US" baseline="-25000" dirty="0" err="1" smtClean="0"/>
              <a:t>M</a:t>
            </a:r>
            <a:r>
              <a:rPr lang="en-US" dirty="0" smtClean="0"/>
              <a:t> to </a:t>
            </a:r>
            <a:r>
              <a:rPr lang="en-US" dirty="0"/>
              <a:t>the current </a:t>
            </a:r>
            <a:r>
              <a:rPr lang="en-US" dirty="0" smtClean="0"/>
              <a:t>configuration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Schermata 2014-05-18 alle 15.33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029199"/>
            <a:ext cx="62230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3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510"/>
            <a:ext cx="8229600" cy="1143000"/>
          </a:xfrm>
        </p:spPr>
        <p:txBody>
          <a:bodyPr/>
          <a:lstStyle/>
          <a:p>
            <a:r>
              <a:rPr lang="en-US" dirty="0"/>
              <a:t>Local search </a:t>
            </a:r>
            <a:r>
              <a:rPr lang="en-US" dirty="0" smtClean="0"/>
              <a:t>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888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Local search starts from an admissible configuration X</a:t>
            </a:r>
            <a:r>
              <a:rPr lang="en-US" baseline="30000" dirty="0"/>
              <a:t>(0)</a:t>
            </a:r>
            <a:r>
              <a:rPr lang="en-US" dirty="0"/>
              <a:t> and builds a </a:t>
            </a:r>
            <a:r>
              <a:rPr lang="en-US" dirty="0" smtClean="0"/>
              <a:t>trajectory      X</a:t>
            </a:r>
            <a:r>
              <a:rPr lang="en-US" baseline="30000" dirty="0"/>
              <a:t>(0</a:t>
            </a:r>
            <a:r>
              <a:rPr lang="en-US" baseline="30000" dirty="0" smtClean="0"/>
              <a:t>)</a:t>
            </a:r>
            <a:r>
              <a:rPr lang="en-US" dirty="0" smtClean="0"/>
              <a:t>,…,X</a:t>
            </a:r>
            <a:r>
              <a:rPr lang="en-US" baseline="30000" dirty="0"/>
              <a:t>(t+1)</a:t>
            </a:r>
            <a:r>
              <a:rPr lang="en-US" dirty="0" smtClean="0"/>
              <a:t>.</a:t>
            </a:r>
          </a:p>
          <a:p>
            <a:r>
              <a:rPr lang="en-US" dirty="0"/>
              <a:t> The successor of the current </a:t>
            </a:r>
            <a:r>
              <a:rPr lang="en-US" dirty="0" smtClean="0"/>
              <a:t>point is constructed as follows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 IMPROVING -NEIGHBOR  returns </a:t>
            </a:r>
            <a:r>
              <a:rPr lang="en-US" dirty="0">
                <a:solidFill>
                  <a:srgbClr val="C00000"/>
                </a:solidFill>
              </a:rPr>
              <a:t>an improving element in the neighborhood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hermata 2014-05-18 alle 15.37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7" y="3818556"/>
            <a:ext cx="64008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9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Local optima are not always global optima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For many optimization </a:t>
            </a:r>
            <a:r>
              <a:rPr lang="en-US" dirty="0" smtClean="0"/>
              <a:t>problems, </a:t>
            </a:r>
            <a:r>
              <a:rPr lang="en-US" dirty="0"/>
              <a:t>a closer approximation to the </a:t>
            </a:r>
            <a:r>
              <a:rPr lang="en-US" dirty="0" smtClean="0"/>
              <a:t>global optimum </a:t>
            </a:r>
            <a:r>
              <a:rPr lang="en-US" dirty="0"/>
              <a:t>is </a:t>
            </a:r>
            <a:r>
              <a:rPr lang="en-US" dirty="0" smtClean="0"/>
              <a:t>required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More complex search schemes have to be adopted to balance in an optimal way </a:t>
            </a:r>
            <a:r>
              <a:rPr lang="en-US" dirty="0" smtClean="0">
                <a:solidFill>
                  <a:srgbClr val="C00000"/>
                </a:solidFill>
              </a:rPr>
              <a:t>exploration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C00000"/>
                </a:solidFill>
              </a:rPr>
              <a:t>exploitation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70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3"/>
            <a:ext cx="8229600" cy="1143000"/>
          </a:xfrm>
        </p:spPr>
        <p:txBody>
          <a:bodyPr/>
          <a:lstStyle/>
          <a:p>
            <a:r>
              <a:rPr lang="en-US" dirty="0" smtClean="0"/>
              <a:t>Attraction basins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2403"/>
            <a:ext cx="8229600" cy="452596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</a:t>
            </a:r>
            <a:r>
              <a:rPr lang="en-US" dirty="0" smtClean="0">
                <a:solidFill>
                  <a:srgbClr val="C00000"/>
                </a:solidFill>
              </a:rPr>
              <a:t>ocal </a:t>
            </a:r>
            <a:r>
              <a:rPr lang="en-US" dirty="0">
                <a:solidFill>
                  <a:srgbClr val="C00000"/>
                </a:solidFill>
              </a:rPr>
              <a:t>minima tend to be </a:t>
            </a:r>
            <a:r>
              <a:rPr lang="en-US" dirty="0" smtClean="0">
                <a:solidFill>
                  <a:srgbClr val="C00000"/>
                </a:solidFill>
              </a:rPr>
              <a:t>clustered </a:t>
            </a:r>
            <a:r>
              <a:rPr lang="en-US" dirty="0" smtClean="0"/>
              <a:t>(good local </a:t>
            </a:r>
            <a:r>
              <a:rPr lang="en-US" dirty="0"/>
              <a:t>minima tend to be closer to other good </a:t>
            </a:r>
            <a:r>
              <a:rPr lang="en-US" dirty="0" smtClean="0"/>
              <a:t>minima)</a:t>
            </a:r>
          </a:p>
          <a:p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C00000"/>
                </a:solidFill>
              </a:rPr>
              <a:t>attraction </a:t>
            </a:r>
            <a:r>
              <a:rPr lang="en-US" dirty="0">
                <a:solidFill>
                  <a:srgbClr val="C00000"/>
                </a:solidFill>
              </a:rPr>
              <a:t>basin</a:t>
            </a:r>
            <a:r>
              <a:rPr lang="en-US" dirty="0"/>
              <a:t>  associated with a </a:t>
            </a:r>
            <a:r>
              <a:rPr lang="en-US" dirty="0" smtClean="0"/>
              <a:t>local optimum is the </a:t>
            </a:r>
            <a:r>
              <a:rPr lang="en-US" dirty="0"/>
              <a:t>set of points X  which are mapped to the given local optimum by </a:t>
            </a:r>
            <a:r>
              <a:rPr lang="en-US" dirty="0" smtClean="0"/>
              <a:t>the local </a:t>
            </a:r>
            <a:r>
              <a:rPr lang="en-US" dirty="0"/>
              <a:t>search </a:t>
            </a:r>
            <a:r>
              <a:rPr lang="en-US" dirty="0" smtClean="0"/>
              <a:t>trajectory</a:t>
            </a:r>
          </a:p>
          <a:p>
            <a:r>
              <a:rPr lang="en-US" dirty="0"/>
              <a:t> if local search stops at a local minimum, </a:t>
            </a:r>
            <a:r>
              <a:rPr lang="en-US" dirty="0">
                <a:solidFill>
                  <a:srgbClr val="C00000"/>
                </a:solidFill>
              </a:rPr>
              <a:t>kicking</a:t>
            </a:r>
            <a:r>
              <a:rPr lang="en-US" dirty="0"/>
              <a:t>  the system to a </a:t>
            </a:r>
            <a:r>
              <a:rPr lang="en-US" dirty="0" smtClean="0"/>
              <a:t>close attraction </a:t>
            </a:r>
            <a:r>
              <a:rPr lang="en-US" dirty="0"/>
              <a:t>basin can be much more effective than restarting from a random configuration</a:t>
            </a:r>
          </a:p>
        </p:txBody>
      </p:sp>
    </p:spTree>
    <p:extLst>
      <p:ext uri="{BB962C8B-B14F-4D97-AF65-F5344CB8AC3E}">
        <p14:creationId xmlns:p14="http://schemas.microsoft.com/office/powerpoint/2010/main" val="274895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-1" y="617562"/>
            <a:ext cx="9498266" cy="5223680"/>
          </a:xfrm>
        </p:spPr>
      </p:pic>
      <p:sp>
        <p:nvSpPr>
          <p:cNvPr id="3" name="Rectangle 2"/>
          <p:cNvSpPr/>
          <p:nvPr/>
        </p:nvSpPr>
        <p:spPr>
          <a:xfrm>
            <a:off x="1439839" y="5104954"/>
            <a:ext cx="67215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Structure in optimization problems: the “big valley” hypothesis.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03548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</TotalTime>
  <Words>1358</Words>
  <Application>Microsoft Office PowerPoint</Application>
  <PresentationFormat>On-screen Show (4:3)</PresentationFormat>
  <Paragraphs>110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Local Search and Reactive Search Optimization (RSO)</vt:lpstr>
      <vt:lpstr>Brute force is not the solution</vt:lpstr>
      <vt:lpstr>Local search based on perturbations</vt:lpstr>
      <vt:lpstr>Local search optimization: notation</vt:lpstr>
      <vt:lpstr>Local search optimization</vt:lpstr>
      <vt:lpstr>Local optima are not always global optima</vt:lpstr>
      <vt:lpstr>Attraction basins</vt:lpstr>
      <vt:lpstr>PowerPoint Presentation</vt:lpstr>
      <vt:lpstr>Modifications of local search based on perturbations</vt:lpstr>
      <vt:lpstr>PowerPoint Presentation</vt:lpstr>
      <vt:lpstr>Reactive Search Optimization (RSO): Learning while searching</vt:lpstr>
      <vt:lpstr>Reactive Search Optimization (RSO):</vt:lpstr>
      <vt:lpstr>Reactive Search Optimization</vt:lpstr>
      <vt:lpstr>Reactive Search Optimization</vt:lpstr>
      <vt:lpstr>PowerPoint Presentation</vt:lpstr>
      <vt:lpstr>RSO based on prohibitions: tabu search</vt:lpstr>
      <vt:lpstr>Tabu search: an example</vt:lpstr>
      <vt:lpstr>Tabu search</vt:lpstr>
      <vt:lpstr>Prohibition and diversification</vt:lpstr>
      <vt:lpstr>Prohibition and diversification(2)</vt:lpstr>
      <vt:lpstr>PowerPoint Presentation</vt:lpstr>
      <vt:lpstr>Tuning the T parameter</vt:lpstr>
      <vt:lpstr>PowerPoint Presentation</vt:lpstr>
      <vt:lpstr>RSO for tabu search</vt:lpstr>
      <vt:lpstr>RSO: conclusions</vt:lpstr>
      <vt:lpstr>GIST</vt:lpstr>
      <vt:lpstr>GIST (2)</vt:lpstr>
    </vt:vector>
  </TitlesOfParts>
  <Company>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Specific nonlinear models</dc:title>
  <dc:creator>io io</dc:creator>
  <cp:lastModifiedBy>Lion</cp:lastModifiedBy>
  <cp:revision>171</cp:revision>
  <dcterms:created xsi:type="dcterms:W3CDTF">2014-04-02T07:56:26Z</dcterms:created>
  <dcterms:modified xsi:type="dcterms:W3CDTF">2015-10-06T12:39:39Z</dcterms:modified>
</cp:coreProperties>
</file>