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6" r:id="rId2"/>
    <p:sldId id="284" r:id="rId3"/>
    <p:sldId id="285" r:id="rId4"/>
    <p:sldId id="286" r:id="rId5"/>
    <p:sldId id="287" r:id="rId6"/>
    <p:sldId id="288" r:id="rId7"/>
    <p:sldId id="289" r:id="rId8"/>
    <p:sldId id="292" r:id="rId9"/>
    <p:sldId id="290" r:id="rId10"/>
    <p:sldId id="291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38" r:id="rId57"/>
    <p:sldId id="339" r:id="rId58"/>
    <p:sldId id="340" r:id="rId59"/>
    <p:sldId id="341" r:id="rId60"/>
    <p:sldId id="342" r:id="rId61"/>
    <p:sldId id="343" r:id="rId62"/>
    <p:sldId id="344" r:id="rId63"/>
    <p:sldId id="345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0000"/>
    <a:srgbClr val="C94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72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2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6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2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6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6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0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4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6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0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9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5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4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029200" y="2133600"/>
            <a:ext cx="3886200" cy="3058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cap="small" dirty="0" smtClean="0"/>
              <a:t>Roberto </a:t>
            </a:r>
            <a:r>
              <a:rPr lang="en-US" sz="1800" cap="small" dirty="0" err="1" smtClean="0"/>
              <a:t>Battiti</a:t>
            </a:r>
            <a:r>
              <a:rPr lang="en-US" sz="1800" cap="small" dirty="0" smtClean="0"/>
              <a:t>, Mauro </a:t>
            </a:r>
            <a:r>
              <a:rPr lang="en-US" sz="1800" cap="small" dirty="0" err="1" smtClean="0"/>
              <a:t>Brunato</a:t>
            </a:r>
            <a:r>
              <a:rPr lang="en-US" sz="1800" cap="small" dirty="0" smtClean="0"/>
              <a:t>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The LION Way: Machine Learning </a:t>
            </a:r>
            <a:r>
              <a:rPr lang="en-US" sz="1800" dirty="0" smtClean="0"/>
              <a:t>plus</a:t>
            </a:r>
            <a:r>
              <a:rPr lang="en-US" sz="1800" i="1" dirty="0" smtClean="0"/>
              <a:t> Intelligent Optimization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r>
              <a:rPr lang="en-US" sz="1800" dirty="0" err="1" smtClean="0"/>
              <a:t>LIONlab</a:t>
            </a:r>
            <a:r>
              <a:rPr lang="en-US" sz="1800" dirty="0" smtClean="0"/>
              <a:t>, University of Trento, Italy, </a:t>
            </a:r>
          </a:p>
          <a:p>
            <a:r>
              <a:rPr lang="en-US" sz="1800" dirty="0" smtClean="0"/>
              <a:t>Apr 2015</a:t>
            </a: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http://intelligent-optimization.org/LIONbook</a:t>
            </a:r>
            <a:b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it-IT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5105400" y="5029200"/>
            <a:ext cx="40798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© Roberto </a:t>
            </a:r>
            <a:r>
              <a:rPr lang="en-US" sz="1400" dirty="0" err="1">
                <a:solidFill>
                  <a:schemeClr val="tx1">
                    <a:tint val="75000"/>
                  </a:schemeClr>
                </a:solidFill>
              </a:rPr>
              <a:t>Battiti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 and Mauro </a:t>
            </a:r>
            <a:r>
              <a:rPr lang="en-US" sz="1400" dirty="0" err="1">
                <a:solidFill>
                  <a:schemeClr val="tx1">
                    <a:tint val="75000"/>
                  </a:schemeClr>
                </a:solidFill>
              </a:rPr>
              <a:t>Brunato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 , 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2015, </a:t>
            </a: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all 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rights reserved. </a:t>
            </a:r>
            <a:endParaRPr lang="en-US" sz="1400" dirty="0" smtClean="0">
              <a:solidFill>
                <a:schemeClr val="tx1">
                  <a:tint val="75000"/>
                </a:schemeClr>
              </a:solidFill>
            </a:endParaRPr>
          </a:p>
          <a:p>
            <a:endParaRPr lang="en-US" sz="1400" dirty="0" smtClean="0">
              <a:solidFill>
                <a:schemeClr val="tx1">
                  <a:tint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Slides can 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be used and modified for classroom 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usage,</a:t>
            </a:r>
          </a:p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p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rovided that the attribution (link to book website)</a:t>
            </a: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is kept.</a:t>
            </a:r>
            <a:endParaRPr lang="en-US" sz="14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" name="Picture 2" descr="LION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9" y="609600"/>
            <a:ext cx="4628691" cy="411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2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method: convergence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727200"/>
            <a:ext cx="8204200" cy="1130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692650"/>
            <a:ext cx="7645400" cy="1181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3315118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following lemma easily follows from the previous definition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18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method: convergence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5504" b="-15504"/>
          <a:stretch>
            <a:fillRect/>
          </a:stretch>
        </p:blipFill>
        <p:spPr>
          <a:xfrm>
            <a:off x="393700" y="2055606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330200" y="1417638"/>
            <a:ext cx="835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Using lemma one, it is easy to proof the following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736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method: convergence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75" r="4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160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Root finding: Bisection </a:t>
            </a:r>
            <a:r>
              <a:rPr lang="en-US" dirty="0" smtClean="0"/>
              <a:t>method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359" r="-3359"/>
          <a:stretch>
            <a:fillRect/>
          </a:stretch>
        </p:blipFill>
        <p:spPr>
          <a:xfrm>
            <a:off x="457200" y="186145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86899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finding: Bisection method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What if no guarantee of starting sufficiently close? </a:t>
            </a:r>
            <a:r>
              <a:rPr lang="en-US" dirty="0" smtClean="0">
                <a:solidFill>
                  <a:srgbClr val="C00000"/>
                </a:solidFill>
              </a:rPr>
              <a:t>Bisection method </a:t>
            </a:r>
            <a:r>
              <a:rPr lang="en-US" dirty="0" smtClean="0"/>
              <a:t>is more robust!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subdivide </a:t>
            </a:r>
            <a:r>
              <a:rPr lang="en-US" dirty="0"/>
              <a:t>an </a:t>
            </a:r>
            <a:r>
              <a:rPr lang="en-US" dirty="0" smtClean="0"/>
              <a:t>initial interval into </a:t>
            </a:r>
            <a:r>
              <a:rPr lang="en-US" dirty="0"/>
              <a:t>two </a:t>
            </a:r>
            <a:r>
              <a:rPr lang="en-US" dirty="0" smtClean="0"/>
              <a:t>parts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observe the </a:t>
            </a:r>
            <a:r>
              <a:rPr lang="en-US" dirty="0"/>
              <a:t>value at the </a:t>
            </a:r>
            <a:r>
              <a:rPr lang="en-US" b="1" dirty="0"/>
              <a:t>middle </a:t>
            </a:r>
            <a:r>
              <a:rPr lang="en-US" b="1" dirty="0" smtClean="0"/>
              <a:t>point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continue </a:t>
            </a:r>
            <a:r>
              <a:rPr lang="en-US" dirty="0"/>
              <a:t>the search by considering only the left or the right sub-interval</a:t>
            </a:r>
          </a:p>
        </p:txBody>
      </p:sp>
    </p:spTree>
    <p:extLst>
      <p:ext uri="{BB962C8B-B14F-4D97-AF65-F5344CB8AC3E}">
        <p14:creationId xmlns:p14="http://schemas.microsoft.com/office/powerpoint/2010/main" val="284263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50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Newton and bisection: pros &amp;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6282"/>
            <a:ext cx="8229600" cy="55602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1.Newton:</a:t>
            </a:r>
          </a:p>
          <a:p>
            <a:pPr lvl="1"/>
            <a:r>
              <a:rPr lang="en-US" dirty="0" smtClean="0"/>
              <a:t> quadratic convergence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nly </a:t>
            </a:r>
            <a:r>
              <a:rPr lang="en-US" b="1" dirty="0" smtClean="0"/>
              <a:t>locally</a:t>
            </a:r>
            <a:r>
              <a:rPr lang="en-US" dirty="0" smtClean="0"/>
              <a:t> convergent</a:t>
            </a:r>
          </a:p>
          <a:p>
            <a:pPr marL="0" indent="0">
              <a:buNone/>
            </a:pPr>
            <a:r>
              <a:rPr lang="en-US" dirty="0" smtClean="0"/>
              <a:t>2.Bisection </a:t>
            </a:r>
          </a:p>
          <a:p>
            <a:pPr lvl="1"/>
            <a:r>
              <a:rPr lang="en-US" dirty="0" smtClean="0"/>
              <a:t>simple and effective</a:t>
            </a:r>
          </a:p>
          <a:p>
            <a:pPr lvl="1"/>
            <a:r>
              <a:rPr lang="en-US" b="1" dirty="0"/>
              <a:t>g</a:t>
            </a:r>
            <a:r>
              <a:rPr lang="en-US" b="1" dirty="0" smtClean="0"/>
              <a:t>lobally</a:t>
            </a:r>
            <a:r>
              <a:rPr lang="en-US" dirty="0" smtClean="0"/>
              <a:t> convergent</a:t>
            </a:r>
          </a:p>
          <a:p>
            <a:pPr lvl="1"/>
            <a:r>
              <a:rPr lang="en-US" dirty="0" smtClean="0"/>
              <a:t>logarithmic convergence</a:t>
            </a:r>
          </a:p>
          <a:p>
            <a:pPr lvl="1"/>
            <a:r>
              <a:rPr lang="en-US" dirty="0" smtClean="0"/>
              <a:t>cannot be extended to higher dimensions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Hybrid methods </a:t>
            </a:r>
            <a:r>
              <a:rPr lang="en-US" dirty="0" smtClean="0"/>
              <a:t>combine global convergence and </a:t>
            </a:r>
            <a:r>
              <a:rPr lang="en-US" dirty="0"/>
              <a:t>fast local convergence</a:t>
            </a:r>
          </a:p>
        </p:txBody>
      </p:sp>
    </p:spTree>
    <p:extLst>
      <p:ext uri="{BB962C8B-B14F-4D97-AF65-F5344CB8AC3E}">
        <p14:creationId xmlns:p14="http://schemas.microsoft.com/office/powerpoint/2010/main" val="232910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/>
              <a:t> G</a:t>
            </a:r>
            <a:r>
              <a:rPr lang="en-US" dirty="0" smtClean="0"/>
              <a:t>eneric scheme:  </a:t>
            </a:r>
            <a:r>
              <a:rPr lang="en-US" dirty="0"/>
              <a:t>combine global convergence </a:t>
            </a:r>
            <a:r>
              <a:rPr lang="en-US" dirty="0" smtClean="0"/>
              <a:t>and fast </a:t>
            </a:r>
            <a:r>
              <a:rPr lang="en-US" dirty="0"/>
              <a:t>local </a:t>
            </a:r>
            <a:r>
              <a:rPr lang="en-US" dirty="0" smtClean="0"/>
              <a:t>convergence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3900"/>
            <a:ext cx="9144000" cy="260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Backtracking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128" r="-7128"/>
          <a:stretch>
            <a:fillRect/>
          </a:stretch>
        </p:blipFill>
        <p:spPr>
          <a:xfrm>
            <a:off x="457200" y="1291441"/>
            <a:ext cx="8229600" cy="4525963"/>
          </a:xfrm>
        </p:spPr>
      </p:pic>
      <p:sp>
        <p:nvSpPr>
          <p:cNvPr id="3" name="Rectangle 2"/>
          <p:cNvSpPr/>
          <p:nvPr/>
        </p:nvSpPr>
        <p:spPr>
          <a:xfrm>
            <a:off x="926276" y="5948033"/>
            <a:ext cx="7362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Newton’s step leads too </a:t>
            </a:r>
            <a:r>
              <a:rPr lang="en-US" dirty="0" smtClean="0"/>
              <a:t>far, beyond </a:t>
            </a:r>
            <a:r>
              <a:rPr lang="en-US" dirty="0"/>
              <a:t>the position of the root, one reverts the direction coming back closer to </a:t>
            </a:r>
            <a:r>
              <a:rPr lang="en-US" dirty="0" smtClean="0"/>
              <a:t>the </a:t>
            </a:r>
            <a:r>
              <a:rPr lang="it-IT" dirty="0" smtClean="0"/>
              <a:t>root </a:t>
            </a:r>
            <a:r>
              <a:rPr lang="it-IT" dirty="0"/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23134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138"/>
            <a:ext cx="8229600" cy="1143000"/>
          </a:xfrm>
        </p:spPr>
        <p:txBody>
          <a:bodyPr/>
          <a:lstStyle/>
          <a:p>
            <a:r>
              <a:rPr lang="en-US" dirty="0" smtClean="0"/>
              <a:t>Approximate derivative with secant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r>
              <a:rPr lang="en-US" dirty="0"/>
              <a:t> If derivatives are not available </a:t>
            </a:r>
            <a:r>
              <a:rPr lang="en-US" dirty="0" smtClean="0"/>
              <a:t>one </a:t>
            </a:r>
            <a:r>
              <a:rPr lang="en-US" dirty="0"/>
              <a:t>can </a:t>
            </a:r>
            <a:r>
              <a:rPr lang="en-US" dirty="0" smtClean="0"/>
              <a:t>approximate them </a:t>
            </a:r>
            <a:r>
              <a:rPr lang="en-US" dirty="0"/>
              <a:t>with the </a:t>
            </a:r>
            <a:r>
              <a:rPr lang="en-US" dirty="0" smtClean="0">
                <a:solidFill>
                  <a:srgbClr val="C00000"/>
                </a:solidFill>
              </a:rPr>
              <a:t>secant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convergence theorem is valid: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471" y="2599872"/>
            <a:ext cx="2603500" cy="78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5726"/>
            <a:ext cx="9144000" cy="2280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21" y="6236608"/>
            <a:ext cx="3644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6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79" y="25263"/>
            <a:ext cx="878774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Minimization of differentiable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</a:t>
            </a:r>
            <a:r>
              <a:rPr lang="en-US" dirty="0" smtClean="0"/>
              <a:t>f a differentiable function f attains a minimum at x</a:t>
            </a:r>
            <a:r>
              <a:rPr lang="en-US" baseline="30000" dirty="0" smtClean="0"/>
              <a:t>* </a:t>
            </a:r>
            <a:r>
              <a:rPr lang="en-US" dirty="0" smtClean="0"/>
              <a:t>, then f’(x</a:t>
            </a:r>
            <a:r>
              <a:rPr lang="en-US" baseline="30000" dirty="0" smtClean="0"/>
              <a:t>*</a:t>
            </a:r>
            <a:r>
              <a:rPr lang="en-US" dirty="0" smtClean="0"/>
              <a:t>)=0.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problem can be reduced to </a:t>
            </a:r>
            <a:r>
              <a:rPr lang="en-US" b="1" dirty="0" smtClean="0"/>
              <a:t>finding a root of the derivative</a:t>
            </a:r>
            <a:r>
              <a:rPr lang="en-US" dirty="0" smtClean="0"/>
              <a:t> function (</a:t>
            </a:r>
            <a:r>
              <a:rPr lang="en-US" dirty="0" smtClean="0">
                <a:solidFill>
                  <a:srgbClr val="C00000"/>
                </a:solidFill>
              </a:rPr>
              <a:t>necessary</a:t>
            </a:r>
            <a:r>
              <a:rPr lang="en-US" dirty="0" smtClean="0"/>
              <a:t> condition, but </a:t>
            </a:r>
            <a:r>
              <a:rPr lang="en-US" dirty="0" smtClean="0">
                <a:solidFill>
                  <a:srgbClr val="C00000"/>
                </a:solidFill>
              </a:rPr>
              <a:t>not sufficient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know how to do it! (just apply Newton, or bisection, or a hybrid algorithm, to f’)</a:t>
            </a:r>
          </a:p>
        </p:txBody>
      </p:sp>
    </p:spTree>
    <p:extLst>
      <p:ext uri="{BB962C8B-B14F-4D97-AF65-F5344CB8AC3E}">
        <p14:creationId xmlns:p14="http://schemas.microsoft.com/office/powerpoint/2010/main" val="12249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53" y="168276"/>
            <a:ext cx="89302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Automated improvements by</a:t>
            </a:r>
            <a:br>
              <a:rPr lang="en-US" dirty="0"/>
            </a:br>
            <a:r>
              <a:rPr lang="en-US" dirty="0"/>
              <a:t>local steps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24" b="8724"/>
          <a:stretch>
            <a:fillRect/>
          </a:stretch>
        </p:blipFill>
        <p:spPr>
          <a:xfrm>
            <a:off x="1077299" y="2826327"/>
            <a:ext cx="6748540" cy="3711437"/>
          </a:xfrm>
        </p:spPr>
      </p:pic>
      <p:sp>
        <p:nvSpPr>
          <p:cNvPr id="9" name="TextBox 8"/>
          <p:cNvSpPr txBox="1"/>
          <p:nvPr/>
        </p:nvSpPr>
        <p:spPr>
          <a:xfrm>
            <a:off x="4055093" y="1442193"/>
            <a:ext cx="4786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In this world - I am </a:t>
            </a:r>
            <a:r>
              <a:rPr lang="en-US" dirty="0" err="1"/>
              <a:t>gonna</a:t>
            </a:r>
            <a:r>
              <a:rPr lang="en-US" dirty="0"/>
              <a:t> walk</a:t>
            </a:r>
          </a:p>
          <a:p>
            <a:pPr algn="r"/>
            <a:r>
              <a:rPr lang="en-US" dirty="0"/>
              <a:t>Until my feet - refuse to take me any longer</a:t>
            </a:r>
          </a:p>
          <a:p>
            <a:pPr algn="r"/>
            <a:r>
              <a:rPr lang="en-US" dirty="0"/>
              <a:t>Yes I’ m </a:t>
            </a:r>
            <a:r>
              <a:rPr lang="en-US" dirty="0" err="1"/>
              <a:t>gonna</a:t>
            </a:r>
            <a:r>
              <a:rPr lang="en-US" dirty="0"/>
              <a:t> walk - and walk some more.</a:t>
            </a:r>
          </a:p>
          <a:p>
            <a:pPr algn="r"/>
            <a:r>
              <a:rPr lang="en-US" dirty="0"/>
              <a:t>(Macy Gray and </a:t>
            </a:r>
            <a:r>
              <a:rPr lang="en-US" dirty="0" err="1"/>
              <a:t>Zucchero</a:t>
            </a:r>
            <a:r>
              <a:rPr lang="en-US" dirty="0"/>
              <a:t> </a:t>
            </a:r>
            <a:r>
              <a:rPr lang="en-US" dirty="0" err="1"/>
              <a:t>Fornaciari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951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134"/>
            <a:ext cx="8229600" cy="1143000"/>
          </a:xfrm>
        </p:spPr>
        <p:txBody>
          <a:bodyPr/>
          <a:lstStyle/>
          <a:p>
            <a:r>
              <a:rPr lang="en-US" dirty="0"/>
              <a:t>Solving models in more 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7075"/>
            <a:ext cx="8229600" cy="4525963"/>
          </a:xfrm>
        </p:spPr>
        <p:txBody>
          <a:bodyPr/>
          <a:lstStyle/>
          <a:p>
            <a:r>
              <a:rPr lang="en-US" dirty="0"/>
              <a:t> Solving the </a:t>
            </a:r>
            <a:r>
              <a:rPr lang="en-US" b="1" dirty="0"/>
              <a:t>local quadratic </a:t>
            </a:r>
            <a:r>
              <a:rPr lang="en-US" b="1" dirty="0" smtClean="0"/>
              <a:t>model </a:t>
            </a:r>
            <a:r>
              <a:rPr lang="en-US" dirty="0" smtClean="0"/>
              <a:t>in higher dimension </a:t>
            </a:r>
            <a:r>
              <a:rPr lang="en-US" dirty="0"/>
              <a:t>amounts to solving a </a:t>
            </a:r>
            <a:r>
              <a:rPr lang="en-US" dirty="0" smtClean="0"/>
              <a:t>quadratic form.</a:t>
            </a:r>
          </a:p>
          <a:p>
            <a:r>
              <a:rPr lang="en-US" dirty="0"/>
              <a:t> Newton’s method now requires that the  gradient of the model be equal to zero</a:t>
            </a:r>
            <a:r>
              <a:rPr lang="en-US" dirty="0" smtClean="0"/>
              <a:t>.</a:t>
            </a:r>
          </a:p>
          <a:p>
            <a:r>
              <a:rPr lang="en-US" dirty="0"/>
              <a:t> Given a step s  the quadratic model is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5007929"/>
            <a:ext cx="85979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Positive-definite quadratic forms</a:t>
            </a:r>
            <a:endParaRPr lang="en-US" dirty="0"/>
          </a:p>
        </p:txBody>
      </p:sp>
      <p:pic>
        <p:nvPicPr>
          <p:cNvPr id="4" name="Content Placeholder 3" descr="Schermata 2014-05-14 alle 16.17.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503" r="-41503"/>
          <a:stretch>
            <a:fillRect/>
          </a:stretch>
        </p:blipFill>
        <p:spPr>
          <a:xfrm>
            <a:off x="-42175" y="1600200"/>
            <a:ext cx="8960544" cy="4927954"/>
          </a:xfrm>
        </p:spPr>
      </p:pic>
    </p:spTree>
    <p:extLst>
      <p:ext uri="{BB962C8B-B14F-4D97-AF65-F5344CB8AC3E}">
        <p14:creationId xmlns:p14="http://schemas.microsoft.com/office/powerpoint/2010/main" val="310374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Solving models in more </a:t>
            </a:r>
            <a:r>
              <a:rPr lang="en-US" dirty="0" smtClean="0"/>
              <a:t>dimensions(2)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After deriving the </a:t>
            </a:r>
            <a:r>
              <a:rPr lang="en-US" b="1" dirty="0"/>
              <a:t>gradient</a:t>
            </a:r>
            <a:r>
              <a:rPr lang="en-US" dirty="0"/>
              <a:t>, one </a:t>
            </a:r>
            <a:r>
              <a:rPr lang="en-US" dirty="0" smtClean="0"/>
              <a:t>demands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The solution of the linear system can be found in one step of cost O(n</a:t>
            </a:r>
            <a:r>
              <a:rPr lang="en-US" baseline="30000" dirty="0"/>
              <a:t>3</a:t>
            </a:r>
            <a:r>
              <a:rPr lang="en-US" dirty="0"/>
              <a:t>)  for </a:t>
            </a:r>
            <a:r>
              <a:rPr lang="en-US" dirty="0" smtClean="0"/>
              <a:t>the standard matrix </a:t>
            </a:r>
            <a:r>
              <a:rPr lang="en-US" dirty="0"/>
              <a:t>inversion</a:t>
            </a:r>
          </a:p>
        </p:txBody>
      </p:sp>
      <p:pic>
        <p:nvPicPr>
          <p:cNvPr id="4" name="Picture 3" descr="Schermata 2014-05-14 alle 16.18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93" y="2832100"/>
            <a:ext cx="60579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3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instability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computation carried out by </a:t>
            </a:r>
            <a:r>
              <a:rPr lang="en-US" dirty="0" smtClean="0"/>
              <a:t>computers </a:t>
            </a:r>
            <a:r>
              <a:rPr lang="en-US" dirty="0"/>
              <a:t>has </a:t>
            </a:r>
            <a:r>
              <a:rPr lang="en-US" dirty="0" smtClean="0"/>
              <a:t>to deal </a:t>
            </a:r>
            <a:r>
              <a:rPr lang="en-US" dirty="0"/>
              <a:t>with issues of numerical </a:t>
            </a:r>
            <a:r>
              <a:rPr lang="en-US" dirty="0" smtClean="0"/>
              <a:t>stability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 </a:t>
            </a:r>
            <a:r>
              <a:rPr lang="en-US" b="1" dirty="0" smtClean="0"/>
              <a:t>Errors can accumulate </a:t>
            </a:r>
            <a:r>
              <a:rPr lang="en-US" dirty="0" smtClean="0"/>
              <a:t>in </a:t>
            </a:r>
            <a:r>
              <a:rPr lang="en-US" dirty="0"/>
              <a:t>a dangerous way, </a:t>
            </a:r>
            <a:r>
              <a:rPr lang="en-US" dirty="0" smtClean="0"/>
              <a:t>leading to wrong </a:t>
            </a:r>
            <a:r>
              <a:rPr lang="en-US" dirty="0"/>
              <a:t>numerical </a:t>
            </a:r>
            <a:r>
              <a:rPr lang="en-US" dirty="0" smtClean="0"/>
              <a:t>solutions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solution can be very </a:t>
            </a:r>
            <a:r>
              <a:rPr lang="en-US" b="1" dirty="0" smtClean="0"/>
              <a:t>sensitive to small changes</a:t>
            </a:r>
            <a:r>
              <a:rPr lang="en-US" dirty="0" smtClean="0"/>
              <a:t> in the data (</a:t>
            </a:r>
            <a:r>
              <a:rPr lang="en-US" b="1" dirty="0" smtClean="0"/>
              <a:t>ill conditioning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4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 conditioning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508"/>
            <a:ext cx="8229600" cy="423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5651707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Ill-conditioning: solution is very </a:t>
            </a:r>
            <a:r>
              <a:rPr lang="en-US" b="1" dirty="0"/>
              <a:t>sensitive to changes in the data</a:t>
            </a:r>
            <a:r>
              <a:rPr lang="en-US" dirty="0"/>
              <a:t>. In this</a:t>
            </a:r>
          </a:p>
          <a:p>
            <a:r>
              <a:rPr lang="en-US" dirty="0"/>
              <a:t>case two linear equations are very similar and a small change in the line direction is</a:t>
            </a:r>
          </a:p>
          <a:p>
            <a:r>
              <a:rPr lang="en-US" dirty="0"/>
              <a:t>sufficient to shift the solution by a large amount.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329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Quantifying ill-conditioning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condition number k(</a:t>
            </a:r>
            <a:r>
              <a:rPr lang="en-US" dirty="0"/>
              <a:t>H) of a matrix </a:t>
            </a:r>
            <a:r>
              <a:rPr lang="en-US" dirty="0" smtClean="0"/>
              <a:t>H is defined as ||H|| ||H</a:t>
            </a:r>
            <a:r>
              <a:rPr lang="en-US" baseline="30000" dirty="0" smtClean="0"/>
              <a:t>-1</a:t>
            </a:r>
            <a:r>
              <a:rPr lang="en-US" dirty="0" smtClean="0"/>
              <a:t>||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k(H) measures the </a:t>
            </a:r>
            <a:r>
              <a:rPr lang="en-US" dirty="0">
                <a:solidFill>
                  <a:srgbClr val="C00000"/>
                </a:solidFill>
              </a:rPr>
              <a:t>sensitivity</a:t>
            </a:r>
            <a:r>
              <a:rPr lang="en-US" dirty="0"/>
              <a:t> of the solution of a linear system to finite-precision </a:t>
            </a:r>
            <a:r>
              <a:rPr lang="en-US" dirty="0" smtClean="0"/>
              <a:t>arithmetic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26" y="2857500"/>
            <a:ext cx="50196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5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 ill </a:t>
            </a:r>
            <a:r>
              <a:rPr lang="en-US" dirty="0" smtClean="0"/>
              <a:t>conditioning(2)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9658"/>
            <a:ext cx="8229600" cy="4525963"/>
          </a:xfrm>
        </p:spPr>
        <p:txBody>
          <a:bodyPr/>
          <a:lstStyle/>
          <a:p>
            <a:r>
              <a:rPr lang="en-US" dirty="0"/>
              <a:t> If a linear system H x = b  is </a:t>
            </a:r>
            <a:r>
              <a:rPr lang="en-US" b="1" dirty="0"/>
              <a:t>perturbed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/>
              <a:t>an error proportional to ε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the relative error in the solution can be bounded as:</a:t>
            </a:r>
          </a:p>
          <a:p>
            <a:endParaRPr lang="en-US" dirty="0"/>
          </a:p>
        </p:txBody>
      </p:sp>
      <p:pic>
        <p:nvPicPr>
          <p:cNvPr id="4" name="Picture 3" descr="Schermata 2014-05-14 alle 16.28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43" y="2677205"/>
            <a:ext cx="3860800" cy="673100"/>
          </a:xfrm>
          <a:prstGeom prst="rect">
            <a:avLst/>
          </a:prstGeom>
        </p:spPr>
      </p:pic>
      <p:pic>
        <p:nvPicPr>
          <p:cNvPr id="5" name="Picture 4" descr="Schermata 2014-05-14 alle 16.28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87" y="5096328"/>
            <a:ext cx="73406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Cholesky</a:t>
            </a:r>
            <a:r>
              <a:rPr lang="en-US" dirty="0" smtClean="0"/>
              <a:t> factorization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For </a:t>
            </a:r>
            <a:r>
              <a:rPr lang="en-US" dirty="0" smtClean="0"/>
              <a:t>symmetric </a:t>
            </a:r>
            <a:r>
              <a:rPr lang="en-US" dirty="0"/>
              <a:t>and positive definite matrices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err="1"/>
              <a:t>Cholesky</a:t>
            </a:r>
            <a:r>
              <a:rPr lang="en-US" dirty="0"/>
              <a:t> factorization</a:t>
            </a:r>
            <a:r>
              <a:rPr lang="en-US" dirty="0" smtClean="0"/>
              <a:t> is an </a:t>
            </a:r>
            <a:r>
              <a:rPr lang="en-US" dirty="0"/>
              <a:t>extremely </a:t>
            </a:r>
            <a:r>
              <a:rPr lang="en-US" b="1" dirty="0" smtClean="0"/>
              <a:t>stable</a:t>
            </a:r>
            <a:r>
              <a:rPr lang="en-US" dirty="0" smtClean="0"/>
              <a:t> way to find a triangular decomposition.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With L lower triangular, D diagonal with strictly positive elements. </a:t>
            </a:r>
          </a:p>
          <a:p>
            <a:r>
              <a:rPr lang="en-US" dirty="0" smtClean="0"/>
              <a:t>Since the diagonal is strictly positive, we can write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 where R  is a general upper </a:t>
            </a:r>
            <a:r>
              <a:rPr lang="en-US" dirty="0" smtClean="0"/>
              <a:t>triangular matrix.</a:t>
            </a:r>
          </a:p>
          <a:p>
            <a:endParaRPr lang="en-US" dirty="0"/>
          </a:p>
        </p:txBody>
      </p:sp>
      <p:pic>
        <p:nvPicPr>
          <p:cNvPr id="4" name="Picture 3" descr="Schermata 2014-05-14 alle 16.33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07" y="2794001"/>
            <a:ext cx="2197100" cy="508000"/>
          </a:xfrm>
          <a:prstGeom prst="rect">
            <a:avLst/>
          </a:prstGeom>
        </p:spPr>
      </p:pic>
      <p:pic>
        <p:nvPicPr>
          <p:cNvPr id="5" name="Picture 4" descr="Schermata 2014-05-14 alle 16.33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36" y="5309734"/>
            <a:ext cx="63373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Cholesky</a:t>
            </a:r>
            <a:r>
              <a:rPr lang="en-US" dirty="0" smtClean="0"/>
              <a:t> decomposition: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R can be computed directly from the element-by-element equality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process requires 1/6 n</a:t>
            </a:r>
            <a:r>
              <a:rPr lang="en-US" baseline="30000" dirty="0"/>
              <a:t>3</a:t>
            </a:r>
            <a:r>
              <a:rPr lang="en-US" dirty="0" smtClean="0"/>
              <a:t>  </a:t>
            </a:r>
            <a:r>
              <a:rPr lang="en-US" dirty="0"/>
              <a:t>multiplications and additions and n  square roots</a:t>
            </a:r>
          </a:p>
        </p:txBody>
      </p:sp>
      <p:pic>
        <p:nvPicPr>
          <p:cNvPr id="4" name="Picture 3" descr="Schermata 2014-05-14 alle 16.33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2668"/>
            <a:ext cx="9144000" cy="172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Solving a linear system with </a:t>
            </a:r>
            <a:r>
              <a:rPr lang="en-US" dirty="0" err="1" smtClean="0"/>
              <a:t>Cholesky</a:t>
            </a:r>
            <a:r>
              <a:rPr lang="en-US" dirty="0" smtClean="0"/>
              <a:t> factorization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30800"/>
          </a:xfrm>
        </p:spPr>
        <p:txBody>
          <a:bodyPr>
            <a:normAutofit/>
          </a:bodyPr>
          <a:lstStyle/>
          <a:p>
            <a:r>
              <a:rPr lang="en-US" dirty="0" smtClean="0"/>
              <a:t>Once the </a:t>
            </a:r>
            <a:r>
              <a:rPr lang="en-US" dirty="0" err="1" smtClean="0"/>
              <a:t>Cholesky</a:t>
            </a:r>
            <a:r>
              <a:rPr lang="en-US" dirty="0" smtClean="0"/>
              <a:t> factorization is available, the original equation becomes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I</a:t>
            </a:r>
            <a:r>
              <a:rPr lang="en-US" dirty="0" smtClean="0"/>
              <a:t>t </a:t>
            </a:r>
            <a:r>
              <a:rPr lang="en-US" dirty="0"/>
              <a:t>can be solved by back-</a:t>
            </a:r>
            <a:r>
              <a:rPr lang="en-US" dirty="0" smtClean="0"/>
              <a:t>substitution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The cost for solving the equation is O(n</a:t>
            </a:r>
            <a:r>
              <a:rPr lang="en-US" baseline="30000" dirty="0"/>
              <a:t>2</a:t>
            </a:r>
            <a:r>
              <a:rPr lang="en-US" dirty="0"/>
              <a:t>) </a:t>
            </a:r>
            <a:r>
              <a:rPr lang="en-US" dirty="0" smtClean="0"/>
              <a:t>: the </a:t>
            </a:r>
            <a:r>
              <a:rPr lang="en-US" dirty="0"/>
              <a:t>dominant cost is in </a:t>
            </a:r>
            <a:r>
              <a:rPr lang="en-US" dirty="0" smtClean="0"/>
              <a:t>the factorization</a:t>
            </a:r>
            <a:endParaRPr lang="en-US" dirty="0"/>
          </a:p>
        </p:txBody>
      </p:sp>
      <p:pic>
        <p:nvPicPr>
          <p:cNvPr id="4" name="Picture 3" descr="Schermata 2014-05-14 alle 16.41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29" y="2625270"/>
            <a:ext cx="1879600" cy="736600"/>
          </a:xfrm>
          <a:prstGeom prst="rect">
            <a:avLst/>
          </a:prstGeom>
        </p:spPr>
      </p:pic>
      <p:pic>
        <p:nvPicPr>
          <p:cNvPr id="5" name="Picture 4" descr="Schermata 2014-05-14 alle 16.41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36" y="3864427"/>
            <a:ext cx="73025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Most </a:t>
            </a:r>
            <a:r>
              <a:rPr lang="en-US" dirty="0" smtClean="0"/>
              <a:t>problems </a:t>
            </a:r>
            <a:r>
              <a:rPr lang="en-US" dirty="0"/>
              <a:t>can be cast as </a:t>
            </a:r>
            <a:r>
              <a:rPr lang="en-US" dirty="0">
                <a:solidFill>
                  <a:srgbClr val="FF0000"/>
                </a:solidFill>
              </a:rPr>
              <a:t>finding the optimal value for a </a:t>
            </a:r>
            <a:r>
              <a:rPr lang="en-US" dirty="0" smtClean="0">
                <a:solidFill>
                  <a:srgbClr val="FF0000"/>
                </a:solidFill>
              </a:rPr>
              <a:t>suitable </a:t>
            </a:r>
            <a:r>
              <a:rPr lang="en-US" b="1" dirty="0" smtClean="0">
                <a:solidFill>
                  <a:srgbClr val="FF0000"/>
                </a:solidFill>
              </a:rPr>
              <a:t>objective function</a:t>
            </a:r>
            <a:r>
              <a:rPr lang="en-US" dirty="0" smtClean="0"/>
              <a:t>, </a:t>
            </a:r>
            <a:r>
              <a:rPr lang="en-US" dirty="0"/>
              <a:t>subject to </a:t>
            </a:r>
            <a:r>
              <a:rPr lang="en-US" dirty="0" smtClean="0"/>
              <a:t>constraints</a:t>
            </a:r>
          </a:p>
          <a:p>
            <a:r>
              <a:rPr lang="en-US" dirty="0"/>
              <a:t> Methods to </a:t>
            </a:r>
            <a:r>
              <a:rPr lang="en-US" b="1" dirty="0"/>
              <a:t>optimize</a:t>
            </a:r>
            <a:r>
              <a:rPr lang="en-US" dirty="0"/>
              <a:t> functions are the source of power  for most problem solving and decision making </a:t>
            </a:r>
            <a:r>
              <a:rPr lang="en-US" dirty="0" smtClean="0"/>
              <a:t>activities</a:t>
            </a:r>
          </a:p>
          <a:p>
            <a:r>
              <a:rPr lang="en-US" dirty="0"/>
              <a:t> </a:t>
            </a:r>
            <a:r>
              <a:rPr lang="en-US" dirty="0" smtClean="0"/>
              <a:t>Maximizing = </a:t>
            </a:r>
            <a:r>
              <a:rPr lang="en-US" dirty="0"/>
              <a:t>identifying the input values causing the maximum output </a:t>
            </a:r>
            <a:r>
              <a:rPr lang="en-US" dirty="0" smtClean="0"/>
              <a:t>value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987"/>
            <a:ext cx="8229600" cy="1143000"/>
          </a:xfrm>
        </p:spPr>
        <p:txBody>
          <a:bodyPr/>
          <a:lstStyle/>
          <a:p>
            <a:r>
              <a:rPr lang="en-US" dirty="0" smtClean="0"/>
              <a:t>Gradient or steepest descent</a:t>
            </a:r>
            <a:endParaRPr lang="en-US" dirty="0"/>
          </a:p>
        </p:txBody>
      </p:sp>
      <p:pic>
        <p:nvPicPr>
          <p:cNvPr id="4" name="Content Placeholder 3" descr="Schermata 2014-05-14 alle 16.46.1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78" r="-17978"/>
          <a:stretch>
            <a:fillRect/>
          </a:stretch>
        </p:blipFill>
        <p:spPr>
          <a:xfrm>
            <a:off x="362198" y="1097013"/>
            <a:ext cx="8413122" cy="4626893"/>
          </a:xfrm>
        </p:spPr>
      </p:pic>
      <p:sp>
        <p:nvSpPr>
          <p:cNvPr id="3" name="Rectangle 2"/>
          <p:cNvSpPr/>
          <p:nvPr/>
        </p:nvSpPr>
        <p:spPr>
          <a:xfrm>
            <a:off x="819397" y="6136542"/>
            <a:ext cx="7955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Two gradient-descent experts on the mountains surrounding </a:t>
            </a:r>
            <a:r>
              <a:rPr lang="en-US" dirty="0" smtClean="0"/>
              <a:t>Trento, Italy</a:t>
            </a:r>
            <a:r>
              <a:rPr lang="en-US" dirty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340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98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finding </a:t>
            </a:r>
            <a:r>
              <a:rPr lang="en-US" dirty="0"/>
              <a:t>the minimum of the quadratic model by matrix inversion </a:t>
            </a:r>
            <a:r>
              <a:rPr lang="en-US" dirty="0" smtClean="0"/>
              <a:t>is often neither efficient nor robust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steepest </a:t>
            </a:r>
            <a:r>
              <a:rPr lang="en-US" b="1" dirty="0">
                <a:solidFill>
                  <a:srgbClr val="C00000"/>
                </a:solidFill>
              </a:rPr>
              <a:t>descent </a:t>
            </a:r>
            <a:r>
              <a:rPr lang="en-US" dirty="0"/>
              <a:t>is a possible s</a:t>
            </a:r>
            <a:r>
              <a:rPr lang="en-US" dirty="0" smtClean="0"/>
              <a:t>trategy </a:t>
            </a:r>
            <a:r>
              <a:rPr lang="en-US" dirty="0"/>
              <a:t>to </a:t>
            </a:r>
            <a:r>
              <a:rPr lang="en-US" dirty="0" smtClean="0">
                <a:solidFill>
                  <a:srgbClr val="C00000"/>
                </a:solidFill>
              </a:rPr>
              <a:t>gradually improve </a:t>
            </a:r>
            <a:r>
              <a:rPr lang="en-US" dirty="0">
                <a:solidFill>
                  <a:srgbClr val="C00000"/>
                </a:solidFill>
              </a:rPr>
              <a:t>a starting </a:t>
            </a:r>
            <a:r>
              <a:rPr lang="en-US" dirty="0" smtClean="0">
                <a:solidFill>
                  <a:srgbClr val="C00000"/>
                </a:solidFill>
              </a:rPr>
              <a:t>solution</a:t>
            </a:r>
          </a:p>
          <a:p>
            <a:r>
              <a:rPr lang="en-US" dirty="0"/>
              <a:t> </a:t>
            </a:r>
            <a:r>
              <a:rPr lang="en-US" dirty="0" smtClean="0"/>
              <a:t>moving along </a:t>
            </a:r>
            <a:r>
              <a:rPr lang="en-US" dirty="0"/>
              <a:t>the negative </a:t>
            </a:r>
            <a:r>
              <a:rPr lang="en-US" dirty="0" smtClean="0"/>
              <a:t>gradient, the function decreases </a:t>
            </a:r>
            <a:r>
              <a:rPr lang="en-US" b="1" dirty="0" smtClean="0"/>
              <a:t>for sufficiently small values of the step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hermata 2014-05-14 alle 16.48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" y="5798463"/>
            <a:ext cx="2806700" cy="457200"/>
          </a:xfrm>
          <a:prstGeom prst="rect">
            <a:avLst/>
          </a:prstGeom>
        </p:spPr>
      </p:pic>
      <p:pic>
        <p:nvPicPr>
          <p:cNvPr id="5" name="Picture 4" descr="Schermata 2014-05-14 alle 16.49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53" y="5747663"/>
            <a:ext cx="27813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descent: pros &amp;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237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simple to implement</a:t>
            </a:r>
          </a:p>
          <a:p>
            <a:r>
              <a:rPr lang="en-US" dirty="0" smtClean="0"/>
              <a:t>intuitive interpretations (think about a drop of water on a surface, or about a skier)</a:t>
            </a:r>
          </a:p>
          <a:p>
            <a:r>
              <a:rPr lang="en-US" dirty="0" smtClean="0"/>
              <a:t>used in many applications</a:t>
            </a:r>
          </a:p>
          <a:p>
            <a:r>
              <a:rPr lang="en-US" dirty="0" err="1" smtClean="0"/>
              <a:t>ε</a:t>
            </a:r>
            <a:r>
              <a:rPr lang="en-US" dirty="0" smtClean="0"/>
              <a:t> has to be carefully chosen</a:t>
            </a:r>
          </a:p>
          <a:p>
            <a:r>
              <a:rPr lang="en-US" dirty="0"/>
              <a:t> </a:t>
            </a:r>
            <a:r>
              <a:rPr lang="en-US" b="1" dirty="0" smtClean="0"/>
              <a:t>no global </a:t>
            </a:r>
            <a:r>
              <a:rPr lang="en-US" b="1" dirty="0"/>
              <a:t>vision </a:t>
            </a:r>
            <a:r>
              <a:rPr lang="en-US" dirty="0"/>
              <a:t>is available to guide the search, </a:t>
            </a:r>
            <a:r>
              <a:rPr lang="en-US" dirty="0" smtClean="0"/>
              <a:t>only local </a:t>
            </a:r>
            <a:r>
              <a:rPr lang="en-US" dirty="0"/>
              <a:t>information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If </a:t>
            </a:r>
            <a:r>
              <a:rPr lang="en-US" dirty="0"/>
              <a:t>the matrix is ill-conditioned , </a:t>
            </a:r>
            <a:r>
              <a:rPr lang="en-US" dirty="0" smtClean="0"/>
              <a:t>the gradient </a:t>
            </a:r>
            <a:r>
              <a:rPr lang="en-US" dirty="0"/>
              <a:t>direction does </a:t>
            </a:r>
            <a:r>
              <a:rPr lang="en-US" i="1" dirty="0"/>
              <a:t>not</a:t>
            </a:r>
            <a:r>
              <a:rPr lang="en-US" dirty="0"/>
              <a:t> point towards the optimal value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216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31" y="274638"/>
            <a:ext cx="882336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Gradient not always the “best”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092365" cy="360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1262" y="5462456"/>
            <a:ext cx="8597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gradient is not always an appropriate </a:t>
            </a:r>
            <a:r>
              <a:rPr lang="en-US" dirty="0" smtClean="0"/>
              <a:t>direction: the trajectory can </a:t>
            </a:r>
            <a:r>
              <a:rPr lang="en-US" b="1" dirty="0" smtClean="0"/>
              <a:t>zig-</a:t>
            </a:r>
            <a:r>
              <a:rPr lang="en-US" b="1" dirty="0" err="1" smtClean="0"/>
              <a:t>zag</a:t>
            </a:r>
            <a:r>
              <a:rPr lang="en-US" b="1" dirty="0" smtClean="0"/>
              <a:t> (right figure)</a:t>
            </a:r>
            <a:r>
              <a:rPr lang="en-US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717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63"/>
            <a:ext cx="8229600" cy="1143000"/>
          </a:xfrm>
        </p:spPr>
        <p:txBody>
          <a:bodyPr/>
          <a:lstStyle/>
          <a:p>
            <a:r>
              <a:rPr lang="en-US" dirty="0" smtClean="0"/>
              <a:t>Conjugate gradient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607"/>
            <a:ext cx="8229600" cy="560614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Conjugate gradient method aims at prescribing a set of directions along which one should iteratively optimize the function </a:t>
            </a:r>
          </a:p>
          <a:p>
            <a:r>
              <a:rPr lang="en-US" dirty="0" smtClean="0"/>
              <a:t>Two </a:t>
            </a:r>
            <a:r>
              <a:rPr lang="en-US" dirty="0"/>
              <a:t>directions are </a:t>
            </a:r>
            <a:r>
              <a:rPr lang="en-US" b="1" dirty="0"/>
              <a:t>mutually conjugate  </a:t>
            </a:r>
            <a:r>
              <a:rPr lang="en-US" dirty="0"/>
              <a:t>with respect to </a:t>
            </a:r>
            <a:r>
              <a:rPr lang="en-US" dirty="0" smtClean="0"/>
              <a:t>the matrix H if </a:t>
            </a:r>
          </a:p>
          <a:p>
            <a:endParaRPr lang="en-US" dirty="0"/>
          </a:p>
          <a:p>
            <a:r>
              <a:rPr lang="en-US" dirty="0"/>
              <a:t> After minimizing in direction p</a:t>
            </a:r>
            <a:r>
              <a:rPr lang="en-US" baseline="-25000" dirty="0"/>
              <a:t>i</a:t>
            </a:r>
            <a:r>
              <a:rPr lang="en-US" dirty="0"/>
              <a:t> , the gradient at the minimizer will be </a:t>
            </a:r>
            <a:r>
              <a:rPr lang="en-US" dirty="0" smtClean="0"/>
              <a:t>perpendicular to p</a:t>
            </a:r>
            <a:r>
              <a:rPr lang="en-US" baseline="-25000" dirty="0" smtClean="0"/>
              <a:t>i</a:t>
            </a:r>
          </a:p>
          <a:p>
            <a:r>
              <a:rPr lang="en-US" dirty="0" smtClean="0"/>
              <a:t>The second </a:t>
            </a:r>
            <a:r>
              <a:rPr lang="en-US" dirty="0"/>
              <a:t>minimization is in direction p</a:t>
            </a:r>
            <a:r>
              <a:rPr lang="en-US" baseline="-25000" dirty="0"/>
              <a:t>i+1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/>
              <a:t>the change of the gradient </a:t>
            </a:r>
            <a:r>
              <a:rPr lang="en-US" dirty="0" smtClean="0"/>
              <a:t>along this </a:t>
            </a:r>
            <a:r>
              <a:rPr lang="en-US" dirty="0"/>
              <a:t>direction is </a:t>
            </a:r>
            <a:br>
              <a:rPr lang="en-US" dirty="0"/>
            </a:br>
            <a:r>
              <a:rPr lang="en-US" dirty="0" smtClean="0"/>
              <a:t>g</a:t>
            </a:r>
            <a:r>
              <a:rPr lang="en-US" baseline="-25000" dirty="0" smtClean="0"/>
              <a:t>i+1</a:t>
            </a:r>
            <a:r>
              <a:rPr lang="en-US" dirty="0" smtClean="0"/>
              <a:t> -</a:t>
            </a:r>
            <a:r>
              <a:rPr lang="en-US" dirty="0" err="1" smtClean="0"/>
              <a:t>g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αHp</a:t>
            </a:r>
            <a:r>
              <a:rPr lang="en-US" baseline="-25000" dirty="0" smtClean="0"/>
              <a:t>i</a:t>
            </a:r>
            <a:r>
              <a:rPr lang="en-US" baseline="-25000" dirty="0"/>
              <a:t>+</a:t>
            </a:r>
            <a:r>
              <a:rPr lang="en-US" baseline="-25000" dirty="0" smtClean="0"/>
              <a:t>1</a:t>
            </a:r>
            <a:r>
              <a:rPr lang="en-US" dirty="0" smtClean="0"/>
              <a:t>  and it is perpendicular to p</a:t>
            </a:r>
            <a:r>
              <a:rPr lang="en-US" baseline="-25000" dirty="0" smtClean="0"/>
              <a:t>i</a:t>
            </a:r>
          </a:p>
          <a:p>
            <a:r>
              <a:rPr lang="en-US" dirty="0"/>
              <a:t> </a:t>
            </a:r>
            <a:r>
              <a:rPr lang="en-US" dirty="0" smtClean="0"/>
              <a:t>being the gradient perpendicular  </a:t>
            </a:r>
            <a:r>
              <a:rPr lang="en-US" dirty="0"/>
              <a:t>to </a:t>
            </a:r>
            <a:r>
              <a:rPr lang="en-US" dirty="0" smtClean="0"/>
              <a:t>p</a:t>
            </a:r>
            <a:r>
              <a:rPr lang="en-US" baseline="-25000" dirty="0" smtClean="0"/>
              <a:t>i</a:t>
            </a:r>
            <a:r>
              <a:rPr lang="en-US" dirty="0" smtClean="0"/>
              <a:t>, </a:t>
            </a:r>
            <a:r>
              <a:rPr lang="en-US" b="1" dirty="0" smtClean="0"/>
              <a:t>the </a:t>
            </a:r>
            <a:r>
              <a:rPr lang="en-US" b="1" dirty="0"/>
              <a:t>previous </a:t>
            </a:r>
            <a:r>
              <a:rPr lang="en-US" b="1" dirty="0" smtClean="0"/>
              <a:t>minimization is </a:t>
            </a:r>
            <a:r>
              <a:rPr lang="en-US" b="1" dirty="0"/>
              <a:t>not spoiled</a:t>
            </a:r>
            <a:endParaRPr lang="en-US" b="1" baseline="-25000" dirty="0" smtClean="0"/>
          </a:p>
          <a:p>
            <a:endParaRPr lang="en-US" baseline="-25000" dirty="0" smtClean="0"/>
          </a:p>
        </p:txBody>
      </p:sp>
      <p:pic>
        <p:nvPicPr>
          <p:cNvPr id="6" name="Picture 5" descr="Schermata 2014-05-14 alle 17.04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478" y="3124367"/>
            <a:ext cx="32639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Conjugate gradient: construction of the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Define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=g</a:t>
            </a:r>
            <a:r>
              <a:rPr lang="en-US" sz="2400" baseline="-25000" dirty="0" smtClean="0"/>
              <a:t>k+1</a:t>
            </a:r>
            <a:r>
              <a:rPr lang="en-US" sz="2400" dirty="0" smtClean="0"/>
              <a:t>-g</a:t>
            </a:r>
            <a:r>
              <a:rPr lang="en-US" sz="2400" baseline="-25000" dirty="0" smtClean="0"/>
              <a:t>k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first search direction p</a:t>
            </a:r>
            <a:r>
              <a:rPr lang="en-US" sz="2400" baseline="-25000" dirty="0"/>
              <a:t>1</a:t>
            </a:r>
            <a:r>
              <a:rPr lang="en-US" sz="2400" dirty="0"/>
              <a:t>  </a:t>
            </a:r>
            <a:r>
              <a:rPr lang="en-US" sz="2400" dirty="0" smtClean="0"/>
              <a:t>is given </a:t>
            </a:r>
            <a:r>
              <a:rPr lang="en-US" sz="2400" dirty="0"/>
              <a:t>by the negative gradient </a:t>
            </a:r>
            <a:r>
              <a:rPr lang="en-US" sz="2400" dirty="0" smtClean="0"/>
              <a:t>-g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/>
              <a:t>. </a:t>
            </a:r>
            <a:r>
              <a:rPr lang="en-US" sz="2400" dirty="0" smtClean="0"/>
              <a:t>The sequence </a:t>
            </a:r>
            <a:r>
              <a:rPr lang="en-US" sz="2400" dirty="0" err="1"/>
              <a:t>x</a:t>
            </a:r>
            <a:r>
              <a:rPr lang="en-US" sz="2400" baseline="-25000" dirty="0" err="1"/>
              <a:t>k</a:t>
            </a:r>
            <a:r>
              <a:rPr lang="en-US" sz="2400" dirty="0"/>
              <a:t>  of approximations to </a:t>
            </a:r>
            <a:r>
              <a:rPr lang="en-US" sz="2400" dirty="0" smtClean="0"/>
              <a:t>the minimizer </a:t>
            </a:r>
            <a:r>
              <a:rPr lang="en-US" sz="2400" dirty="0"/>
              <a:t>is defined by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/>
              <a:t>g</a:t>
            </a:r>
            <a:r>
              <a:rPr lang="en-US" sz="2400" baseline="-25000" dirty="0" err="1"/>
              <a:t>k</a:t>
            </a:r>
            <a:r>
              <a:rPr lang="en-US" sz="2400" dirty="0"/>
              <a:t>  is the gradient, </a:t>
            </a:r>
            <a:r>
              <a:rPr lang="en-US" sz="2400" dirty="0" smtClean="0"/>
              <a:t>α</a:t>
            </a:r>
            <a:r>
              <a:rPr lang="en-US" sz="2400" baseline="-25000" dirty="0" smtClean="0"/>
              <a:t>k</a:t>
            </a:r>
            <a:r>
              <a:rPr lang="en-US" sz="2400" dirty="0" smtClean="0"/>
              <a:t>  </a:t>
            </a:r>
            <a:r>
              <a:rPr lang="en-US" sz="2400" dirty="0"/>
              <a:t>is chosen to minimize E  along the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k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and β</a:t>
            </a:r>
            <a:r>
              <a:rPr lang="en-US" sz="2000" dirty="0" smtClean="0"/>
              <a:t>k</a:t>
            </a:r>
            <a:r>
              <a:rPr lang="en-US" sz="2400" dirty="0" smtClean="0"/>
              <a:t>  </a:t>
            </a:r>
            <a:r>
              <a:rPr lang="en-US" sz="2400" dirty="0"/>
              <a:t>is given by:</a:t>
            </a:r>
          </a:p>
        </p:txBody>
      </p:sp>
      <p:pic>
        <p:nvPicPr>
          <p:cNvPr id="5" name="Picture 4" descr="Schermata 2014-05-14 alle 17.14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829" y="2886828"/>
            <a:ext cx="3522437" cy="817528"/>
          </a:xfrm>
          <a:prstGeom prst="rect">
            <a:avLst/>
          </a:prstGeom>
        </p:spPr>
      </p:pic>
      <p:pic>
        <p:nvPicPr>
          <p:cNvPr id="6" name="Picture 5" descr="Schermata 2014-05-14 alle 17.15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6" y="4615793"/>
            <a:ext cx="7050314" cy="209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88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Nonlinear optimization in more 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Newton’s method in more dimensions consists of solving the quadratic model</a:t>
            </a:r>
            <a:endParaRPr lang="en-US" dirty="0"/>
          </a:p>
        </p:txBody>
      </p:sp>
      <p:pic>
        <p:nvPicPr>
          <p:cNvPr id="4" name="Picture 3" descr="Schermata 2014-05-14 alle 17.27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" y="2696210"/>
            <a:ext cx="8407400" cy="1028700"/>
          </a:xfrm>
          <a:prstGeom prst="rect">
            <a:avLst/>
          </a:prstGeom>
        </p:spPr>
      </p:pic>
      <p:pic>
        <p:nvPicPr>
          <p:cNvPr id="5" name="Picture 4" descr="Schermata 2014-05-14 alle 17.27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772"/>
            <a:ext cx="9144000" cy="257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7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Newton’s method in higher dimensions: possible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3960"/>
          </a:xfrm>
        </p:spPr>
        <p:txBody>
          <a:bodyPr>
            <a:no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Conditions for convergence: </a:t>
            </a:r>
          </a:p>
          <a:p>
            <a:pPr lvl="1"/>
            <a:r>
              <a:rPr lang="en-US" sz="2400" dirty="0" smtClean="0"/>
              <a:t>initial </a:t>
            </a:r>
            <a:r>
              <a:rPr lang="en-US" sz="2400" dirty="0"/>
              <a:t>point is close  to the </a:t>
            </a:r>
            <a:r>
              <a:rPr lang="en-US" sz="2400" dirty="0" smtClean="0"/>
              <a:t>minimizer x, </a:t>
            </a:r>
          </a:p>
          <a:p>
            <a:pPr lvl="1"/>
            <a:r>
              <a:rPr lang="en-US" sz="2400" dirty="0" smtClean="0"/>
              <a:t>Hessian is positive definite at the minimizer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P</a:t>
            </a:r>
            <a:r>
              <a:rPr lang="en-US" sz="2400" dirty="0" smtClean="0"/>
              <a:t>roblems if the </a:t>
            </a:r>
            <a:r>
              <a:rPr lang="en-US" sz="2400" dirty="0"/>
              <a:t>Hessian is not positive </a:t>
            </a:r>
            <a:r>
              <a:rPr lang="en-US" sz="2400" dirty="0" smtClean="0"/>
              <a:t>definite,</a:t>
            </a:r>
            <a:r>
              <a:rPr lang="en-US" sz="2400" dirty="0"/>
              <a:t> </a:t>
            </a:r>
            <a:r>
              <a:rPr lang="en-US" sz="2400" dirty="0" smtClean="0"/>
              <a:t>singular </a:t>
            </a:r>
            <a:r>
              <a:rPr lang="en-US" sz="2400" dirty="0"/>
              <a:t>or ill-</a:t>
            </a:r>
            <a:r>
              <a:rPr lang="en-US" sz="2400" dirty="0" smtClean="0"/>
              <a:t>conditioned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Modified </a:t>
            </a:r>
            <a:r>
              <a:rPr lang="en-US" sz="2400" b="1" dirty="0"/>
              <a:t>Newton’s </a:t>
            </a:r>
            <a:r>
              <a:rPr lang="en-US" sz="2400" b="1" dirty="0" smtClean="0"/>
              <a:t>methods </a:t>
            </a:r>
            <a:r>
              <a:rPr lang="en-US" sz="2400" dirty="0" smtClean="0"/>
              <a:t>change </a:t>
            </a:r>
            <a:r>
              <a:rPr lang="en-US" sz="2400" dirty="0"/>
              <a:t>the local model to obtain a sufficiently positive-definite and non-</a:t>
            </a:r>
            <a:r>
              <a:rPr lang="en-US" sz="2400" dirty="0" smtClean="0"/>
              <a:t>singular matrix. 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C</a:t>
            </a:r>
            <a:r>
              <a:rPr lang="en-US" sz="2400" dirty="0" smtClean="0"/>
              <a:t>ombine </a:t>
            </a:r>
            <a:r>
              <a:rPr lang="en-US" sz="2400" dirty="0"/>
              <a:t>a fast tactical local method </a:t>
            </a:r>
            <a:r>
              <a:rPr lang="en-US" sz="2400" dirty="0" smtClean="0"/>
              <a:t>with a </a:t>
            </a:r>
            <a:r>
              <a:rPr lang="en-US" sz="2400" dirty="0"/>
              <a:t>robust strategic method  to assure global convergence</a:t>
            </a:r>
          </a:p>
        </p:txBody>
      </p:sp>
    </p:spTree>
    <p:extLst>
      <p:ext uri="{BB962C8B-B14F-4D97-AF65-F5344CB8AC3E}">
        <p14:creationId xmlns:p14="http://schemas.microsoft.com/office/powerpoint/2010/main" val="191513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338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Global convergence through line searches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 Global convergence is obtained by adopting line searches along the identified </a:t>
            </a:r>
            <a:r>
              <a:rPr lang="en-US" dirty="0" smtClean="0"/>
              <a:t>direction</a:t>
            </a:r>
          </a:p>
          <a:p>
            <a:r>
              <a:rPr lang="en-US" dirty="0"/>
              <a:t> if </a:t>
            </a:r>
            <a:r>
              <a:rPr lang="en-US" dirty="0" smtClean="0"/>
              <a:t>H </a:t>
            </a:r>
            <a:r>
              <a:rPr lang="en-US" dirty="0"/>
              <a:t>is positive definite, Newton’s direction is  a descent </a:t>
            </a:r>
            <a:r>
              <a:rPr lang="en-US" dirty="0" smtClean="0"/>
              <a:t>direction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How do we ensure global convergence?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  </a:t>
            </a:r>
            <a:r>
              <a:rPr lang="en-US" dirty="0"/>
              <a:t>value </a:t>
            </a:r>
            <a:r>
              <a:rPr lang="en-US" dirty="0" smtClean="0"/>
              <a:t>must decrease by a sufficient amount w.r.t the step length</a:t>
            </a:r>
            <a:br>
              <a:rPr lang="en-US" dirty="0" smtClean="0"/>
            </a:br>
            <a:r>
              <a:rPr lang="en-US" dirty="0" smtClean="0"/>
              <a:t>step must be </a:t>
            </a:r>
            <a:r>
              <a:rPr lang="en-US" dirty="0"/>
              <a:t>long </a:t>
            </a:r>
            <a:r>
              <a:rPr lang="en-US" dirty="0" smtClean="0"/>
              <a:t>enough</a:t>
            </a:r>
            <a:br>
              <a:rPr lang="en-US" dirty="0" smtClean="0"/>
            </a:br>
            <a:r>
              <a:rPr lang="en-US" dirty="0" smtClean="0"/>
              <a:t>search </a:t>
            </a:r>
            <a:r>
              <a:rPr lang="en-US" dirty="0"/>
              <a:t>direction </a:t>
            </a:r>
            <a:r>
              <a:rPr lang="en-US" dirty="0" smtClean="0"/>
              <a:t>must remain not orthogonal </a:t>
            </a:r>
            <a:r>
              <a:rPr lang="en-US" dirty="0"/>
              <a:t>to the gradient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hermata 2014-05-14 alle 17.38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20" y="3137150"/>
            <a:ext cx="6223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Global convergence through line </a:t>
            </a:r>
            <a:r>
              <a:rPr lang="en-US" dirty="0" smtClean="0"/>
              <a:t>searches(2)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order to guarantee the above points we can resort to </a:t>
            </a:r>
            <a:r>
              <a:rPr lang="en-US" dirty="0"/>
              <a:t> Armijo and Goldstein </a:t>
            </a:r>
            <a:r>
              <a:rPr lang="en-US" dirty="0" smtClean="0"/>
              <a:t>conditions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 descr="Schermata 2014-05-14 alle 17.42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" y="2947670"/>
            <a:ext cx="65024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8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related problems: </a:t>
            </a:r>
            <a:br>
              <a:rPr lang="en-US" dirty="0" smtClean="0"/>
            </a:br>
            <a:r>
              <a:rPr lang="en-US" dirty="0" smtClean="0"/>
              <a:t>Minimization and root 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Nonlinear </a:t>
            </a:r>
            <a:r>
              <a:rPr lang="en-US" b="1" dirty="0">
                <a:solidFill>
                  <a:srgbClr val="FF0000"/>
                </a:solidFill>
              </a:rPr>
              <a:t>equations </a:t>
            </a:r>
            <a:r>
              <a:rPr lang="en-US" dirty="0" smtClean="0">
                <a:solidFill>
                  <a:srgbClr val="FF0000"/>
                </a:solidFill>
              </a:rPr>
              <a:t>problem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solving a set of nonlinear </a:t>
            </a:r>
            <a:r>
              <a:rPr lang="en-US" dirty="0" smtClean="0"/>
              <a:t>equations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Unconstrained minimization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24" y="2863273"/>
            <a:ext cx="6781800" cy="96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3" y="5277757"/>
            <a:ext cx="9144000" cy="10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0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Global convergence through line </a:t>
            </a:r>
            <a:r>
              <a:rPr lang="en-US" dirty="0" smtClean="0"/>
              <a:t>searches(3)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33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If the Armijo-Goldstein conditions are satisfied at each iteration and if the error is bounded below, one has the following global convergence  property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/>
              <a:t> provided that each step is away from </a:t>
            </a:r>
            <a:r>
              <a:rPr lang="en-US" dirty="0" err="1"/>
              <a:t>orthogonality</a:t>
            </a:r>
            <a:r>
              <a:rPr lang="en-US" dirty="0"/>
              <a:t> to the gradient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 If the Armijo-Goldstein conditions are maintained</a:t>
            </a:r>
            <a:r>
              <a:rPr lang="en-US" dirty="0" smtClean="0"/>
              <a:t>, one</a:t>
            </a:r>
            <a:r>
              <a:rPr lang="en-US" dirty="0"/>
              <a:t>-</a:t>
            </a:r>
            <a:r>
              <a:rPr lang="en-US" dirty="0" smtClean="0"/>
              <a:t>dimensional searches lead to global </a:t>
            </a:r>
            <a:r>
              <a:rPr lang="en-US" dirty="0"/>
              <a:t>convergence</a:t>
            </a:r>
          </a:p>
          <a:p>
            <a:endParaRPr lang="en-US" dirty="0"/>
          </a:p>
        </p:txBody>
      </p:sp>
      <p:pic>
        <p:nvPicPr>
          <p:cNvPr id="4" name="Picture 3" descr="Schermata 2014-05-14 alle 17.42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40" y="2800350"/>
            <a:ext cx="2108200" cy="596900"/>
          </a:xfrm>
          <a:prstGeom prst="rect">
            <a:avLst/>
          </a:prstGeom>
        </p:spPr>
      </p:pic>
      <p:pic>
        <p:nvPicPr>
          <p:cNvPr id="5" name="Picture 4" descr="Schermata 2014-05-14 alle 17.43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480" y="4593590"/>
            <a:ext cx="2730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3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hermata 2014-05-14 alle 17.46.4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1142"/>
          <a:stretch>
            <a:fillRect/>
          </a:stretch>
        </p:blipFill>
        <p:spPr>
          <a:xfrm>
            <a:off x="949898" y="1976121"/>
            <a:ext cx="7472742" cy="4109720"/>
          </a:xfrm>
        </p:spPr>
      </p:pic>
      <p:sp>
        <p:nvSpPr>
          <p:cNvPr id="3" name="Rectangle 2"/>
          <p:cNvSpPr/>
          <p:nvPr/>
        </p:nvSpPr>
        <p:spPr>
          <a:xfrm>
            <a:off x="1305648" y="5901175"/>
            <a:ext cx="5859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/>
              <a:t>Visualization of Armijo </a:t>
            </a:r>
            <a:r>
              <a:rPr lang="it-IT" sz="2400" dirty="0"/>
              <a:t>- Goldstein conditions.</a:t>
            </a:r>
          </a:p>
        </p:txBody>
      </p:sp>
    </p:spTree>
    <p:extLst>
      <p:ext uri="{BB962C8B-B14F-4D97-AF65-F5344CB8AC3E}">
        <p14:creationId xmlns:p14="http://schemas.microsoft.com/office/powerpoint/2010/main" val="54397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Cure for indefinite Hessians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If the Hessian is indefinite one can use the modified </a:t>
            </a:r>
            <a:r>
              <a:rPr lang="en-US" dirty="0" err="1"/>
              <a:t>Cholesky</a:t>
            </a:r>
            <a:r>
              <a:rPr lang="en-US" dirty="0"/>
              <a:t>  </a:t>
            </a:r>
            <a:r>
              <a:rPr lang="en-US" dirty="0" smtClean="0"/>
              <a:t>method</a:t>
            </a:r>
          </a:p>
          <a:p>
            <a:r>
              <a:rPr lang="en-US" dirty="0" smtClean="0"/>
              <a:t>It consists in </a:t>
            </a:r>
            <a:r>
              <a:rPr lang="en-US" b="1" dirty="0" smtClean="0"/>
              <a:t>adding to H a </a:t>
            </a:r>
            <a:r>
              <a:rPr lang="en-US" b="1" dirty="0"/>
              <a:t>simple diagonal matrix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and performing a </a:t>
            </a:r>
            <a:r>
              <a:rPr lang="en-US" dirty="0" err="1" smtClean="0"/>
              <a:t>Cholesky</a:t>
            </a:r>
            <a:r>
              <a:rPr lang="en-US" dirty="0" smtClean="0"/>
              <a:t> decomposition on 	the modified Hessian</a:t>
            </a:r>
          </a:p>
          <a:p>
            <a:r>
              <a:rPr lang="en-US" dirty="0"/>
              <a:t> This amounts to adding a positive definite quadratic form to our original model.</a:t>
            </a:r>
          </a:p>
        </p:txBody>
      </p:sp>
      <p:pic>
        <p:nvPicPr>
          <p:cNvPr id="4" name="Picture 3" descr="Schermata 2014-05-14 alle 17.49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570" y="3337560"/>
            <a:ext cx="3822700" cy="571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6337" y="32777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81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Relations with model-trust region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In </a:t>
            </a:r>
            <a:r>
              <a:rPr lang="en-US" b="1" dirty="0"/>
              <a:t>model-trust region </a:t>
            </a:r>
            <a:r>
              <a:rPr lang="en-US" dirty="0"/>
              <a:t>methods  the model is trusted only within a region</a:t>
            </a:r>
            <a:r>
              <a:rPr lang="en-US" dirty="0" smtClean="0"/>
              <a:t>, that </a:t>
            </a:r>
            <a:r>
              <a:rPr lang="en-US" dirty="0"/>
              <a:t>is updated by using the experience accumulated during the search process.</a:t>
            </a:r>
          </a:p>
        </p:txBody>
      </p:sp>
      <p:pic>
        <p:nvPicPr>
          <p:cNvPr id="4" name="Picture 3" descr="Schermata 2014-05-14 alle 17.59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646170"/>
            <a:ext cx="6697980" cy="1322070"/>
          </a:xfrm>
          <a:prstGeom prst="rect">
            <a:avLst/>
          </a:prstGeom>
        </p:spPr>
      </p:pic>
      <p:pic>
        <p:nvPicPr>
          <p:cNvPr id="5" name="Picture 4" descr="Schermata 2014-05-14 alle 17.59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" y="5084780"/>
            <a:ext cx="7061200" cy="176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1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Relations with model-trust region </a:t>
            </a:r>
            <a:r>
              <a:rPr lang="en-US" dirty="0" smtClean="0"/>
              <a:t>methods(2)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The diagonal modification of the Hessian is a compromise between </a:t>
            </a:r>
            <a:r>
              <a:rPr lang="en-US" dirty="0" smtClean="0"/>
              <a:t>gradient descent </a:t>
            </a:r>
            <a:r>
              <a:rPr lang="en-US" dirty="0"/>
              <a:t>and Newton’s method 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μ </a:t>
            </a:r>
            <a:r>
              <a:rPr lang="en-US" dirty="0"/>
              <a:t>tends to zero  </a:t>
            </a:r>
            <a:r>
              <a:rPr lang="en-US" dirty="0" smtClean="0"/>
              <a:t>      the </a:t>
            </a:r>
            <a:r>
              <a:rPr lang="en-US" dirty="0"/>
              <a:t>step tends to coincide with Newton’s </a:t>
            </a:r>
            <a:r>
              <a:rPr lang="en-US" dirty="0" smtClean="0"/>
              <a:t>step, </a:t>
            </a:r>
          </a:p>
          <a:p>
            <a:pPr marL="0" indent="0">
              <a:buNone/>
            </a:pPr>
            <a:r>
              <a:rPr lang="en-US" dirty="0" smtClean="0"/>
              <a:t>μ is large                   the </a:t>
            </a:r>
            <a:r>
              <a:rPr lang="en-US" dirty="0"/>
              <a:t>step tends to </a:t>
            </a:r>
            <a:r>
              <a:rPr lang="en-US" dirty="0" smtClean="0"/>
              <a:t>be proportional </a:t>
            </a:r>
            <a:r>
              <a:rPr lang="en-US" dirty="0"/>
              <a:t>to the negative gradient: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053080" y="4104640"/>
            <a:ext cx="670560" cy="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327400" y="33782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92120" y="5191760"/>
            <a:ext cx="670560" cy="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4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Secant </a:t>
            </a:r>
            <a:r>
              <a:rPr lang="en-US" dirty="0" smtClean="0"/>
              <a:t>methods in higher dimension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Secant techniques are useful if the Hessian is not available or costly to calculate</a:t>
            </a:r>
            <a:r>
              <a:rPr lang="en-US" dirty="0" smtClean="0"/>
              <a:t>.</a:t>
            </a:r>
          </a:p>
          <a:p>
            <a:r>
              <a:rPr lang="en-US" dirty="0"/>
              <a:t> Let the current and next </a:t>
            </a:r>
            <a:r>
              <a:rPr lang="en-US" dirty="0" smtClean="0"/>
              <a:t>point be </a:t>
            </a:r>
            <a:r>
              <a:rPr lang="en-US" dirty="0"/>
              <a:t>x</a:t>
            </a:r>
            <a:r>
              <a:rPr lang="en-US" baseline="-25000" dirty="0"/>
              <a:t>c</a:t>
            </a:r>
            <a:r>
              <a:rPr lang="en-US" dirty="0"/>
              <a:t>  and x</a:t>
            </a:r>
            <a:r>
              <a:rPr lang="en-US" baseline="-25000" dirty="0"/>
              <a:t>+</a:t>
            </a:r>
            <a:r>
              <a:rPr lang="en-US" dirty="0"/>
              <a:t> , respectively, and let’s define </a:t>
            </a:r>
            <a:r>
              <a:rPr lang="en-US" dirty="0" err="1"/>
              <a:t>s</a:t>
            </a:r>
            <a:r>
              <a:rPr lang="en-US" baseline="-25000" dirty="0" err="1"/>
              <a:t>c</a:t>
            </a:r>
            <a:r>
              <a:rPr lang="en-US" dirty="0"/>
              <a:t> = x</a:t>
            </a:r>
            <a:r>
              <a:rPr lang="en-US" baseline="-25000" dirty="0"/>
              <a:t>+</a:t>
            </a:r>
            <a:r>
              <a:rPr lang="en-US" dirty="0"/>
              <a:t> </a:t>
            </a:r>
            <a:r>
              <a:rPr lang="en-US" dirty="0" smtClean="0"/>
              <a:t>- x</a:t>
            </a:r>
            <a:r>
              <a:rPr lang="en-US" baseline="-25000" dirty="0" smtClean="0"/>
              <a:t>c</a:t>
            </a:r>
            <a:r>
              <a:rPr lang="en-US" dirty="0" smtClean="0"/>
              <a:t>  and</a:t>
            </a:r>
          </a:p>
          <a:p>
            <a:endParaRPr lang="en-US" dirty="0"/>
          </a:p>
          <a:p>
            <a:r>
              <a:rPr lang="en-US" dirty="0"/>
              <a:t> The analogous “secant equation” is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hermata 2014-05-14 alle 18.15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3820160"/>
            <a:ext cx="2108200" cy="406400"/>
          </a:xfrm>
          <a:prstGeom prst="rect">
            <a:avLst/>
          </a:prstGeom>
        </p:spPr>
      </p:pic>
      <p:pic>
        <p:nvPicPr>
          <p:cNvPr id="5" name="Picture 4" descr="Schermata 2014-05-14 alle 18.15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20160"/>
            <a:ext cx="1028700" cy="406400"/>
          </a:xfrm>
          <a:prstGeom prst="rect">
            <a:avLst/>
          </a:prstGeom>
        </p:spPr>
      </p:pic>
      <p:pic>
        <p:nvPicPr>
          <p:cNvPr id="6" name="Picture 5" descr="Schermata 2014-05-14 alle 18.16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5212080"/>
            <a:ext cx="16129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9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Secant methods in higher dimension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The above equation does not determine a unique H</a:t>
            </a:r>
            <a:r>
              <a:rPr lang="en-US" baseline="-25000" dirty="0"/>
              <a:t>+</a:t>
            </a:r>
            <a:r>
              <a:rPr lang="en-US" dirty="0"/>
              <a:t>  but leaves the freedom </a:t>
            </a:r>
            <a:r>
              <a:rPr lang="en-US" dirty="0" smtClean="0"/>
              <a:t>to choose </a:t>
            </a:r>
            <a:r>
              <a:rPr lang="en-US" dirty="0"/>
              <a:t>from a (n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/>
              <a:t>n)  dimensional affine </a:t>
            </a:r>
            <a:r>
              <a:rPr lang="en-US" dirty="0" smtClean="0"/>
              <a:t>subspace</a:t>
            </a:r>
          </a:p>
          <a:p>
            <a:r>
              <a:rPr lang="en-US" dirty="0"/>
              <a:t> </a:t>
            </a:r>
            <a:r>
              <a:rPr lang="en-US" dirty="0" smtClean="0"/>
              <a:t>The equation will </a:t>
            </a:r>
            <a:r>
              <a:rPr lang="en-US" dirty="0"/>
              <a:t>not be used to determine  but to </a:t>
            </a:r>
            <a:r>
              <a:rPr lang="en-US" b="1" dirty="0"/>
              <a:t>update</a:t>
            </a:r>
            <a:r>
              <a:rPr lang="en-US" dirty="0"/>
              <a:t>  a previously </a:t>
            </a:r>
            <a:r>
              <a:rPr lang="en-US" dirty="0" smtClean="0"/>
              <a:t>available approximation</a:t>
            </a:r>
          </a:p>
          <a:p>
            <a:r>
              <a:rPr lang="en-US" dirty="0" smtClean="0"/>
              <a:t>One can find the</a:t>
            </a:r>
            <a:r>
              <a:rPr lang="en-US" dirty="0"/>
              <a:t> </a:t>
            </a:r>
            <a:r>
              <a:rPr lang="en-US" dirty="0" smtClean="0"/>
              <a:t>matrix </a:t>
            </a:r>
            <a:r>
              <a:rPr lang="en-US" dirty="0"/>
              <a:t>in Q(</a:t>
            </a:r>
            <a:r>
              <a:rPr lang="en-US" dirty="0" err="1" smtClean="0"/>
              <a:t>s</a:t>
            </a:r>
            <a:r>
              <a:rPr lang="en-US" baseline="-25000" dirty="0" err="1" smtClean="0"/>
              <a:t>c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/>
              <a:t>y</a:t>
            </a:r>
            <a:r>
              <a:rPr lang="en-US" baseline="-25000" dirty="0" err="1"/>
              <a:t>c</a:t>
            </a:r>
            <a:r>
              <a:rPr lang="en-US" dirty="0"/>
              <a:t>) </a:t>
            </a:r>
            <a:r>
              <a:rPr lang="en-US" dirty="0" smtClean="0"/>
              <a:t>that </a:t>
            </a:r>
            <a:r>
              <a:rPr lang="en-US" dirty="0"/>
              <a:t>is closest to the previously available matrix</a:t>
            </a:r>
          </a:p>
        </p:txBody>
      </p:sp>
    </p:spTree>
    <p:extLst>
      <p:ext uri="{BB962C8B-B14F-4D97-AF65-F5344CB8AC3E}">
        <p14:creationId xmlns:p14="http://schemas.microsoft.com/office/powerpoint/2010/main" val="310994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Secant methods in higher </a:t>
            </a:r>
            <a:r>
              <a:rPr lang="en-US" dirty="0" smtClean="0"/>
              <a:t>dimension: </a:t>
            </a:r>
            <a:r>
              <a:rPr lang="en-US" dirty="0" err="1" smtClean="0"/>
              <a:t>Broyden’s</a:t>
            </a:r>
            <a:r>
              <a:rPr lang="en-US" dirty="0" smtClean="0"/>
              <a:t>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The resulting </a:t>
            </a:r>
            <a:r>
              <a:rPr lang="en-US" dirty="0" err="1"/>
              <a:t>Broyden’s</a:t>
            </a:r>
            <a:r>
              <a:rPr lang="en-US" dirty="0"/>
              <a:t> update </a:t>
            </a:r>
            <a:r>
              <a:rPr lang="en-US" dirty="0" smtClean="0"/>
              <a:t>is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Warning: it may be not symmetric, but</a:t>
            </a:r>
          </a:p>
          <a:p>
            <a:r>
              <a:rPr lang="en-US" dirty="0" smtClean="0"/>
              <a:t>Iterating </a:t>
            </a:r>
            <a:r>
              <a:rPr lang="en-US" dirty="0" err="1" smtClean="0"/>
              <a:t>Broyden</a:t>
            </a:r>
            <a:r>
              <a:rPr lang="en-US" dirty="0" smtClean="0"/>
              <a:t> projection and a projection onto the subspace of symmetric matrixes one obtains a sequence of matrixes converging to a solution that is both in </a:t>
            </a:r>
            <a:r>
              <a:rPr lang="en-US" dirty="0"/>
              <a:t>Q(</a:t>
            </a:r>
            <a:r>
              <a:rPr lang="en-US" dirty="0" err="1"/>
              <a:t>s</a:t>
            </a:r>
            <a:r>
              <a:rPr lang="en-US" baseline="-25000" dirty="0" err="1"/>
              <a:t>c</a:t>
            </a:r>
            <a:r>
              <a:rPr lang="en-US" dirty="0"/>
              <a:t>, </a:t>
            </a:r>
            <a:r>
              <a:rPr lang="en-US" dirty="0" err="1"/>
              <a:t>y</a:t>
            </a:r>
            <a:r>
              <a:rPr lang="en-US" baseline="-25000" dirty="0" err="1"/>
              <a:t>c</a:t>
            </a:r>
            <a:r>
              <a:rPr lang="en-US" dirty="0"/>
              <a:t>) </a:t>
            </a:r>
            <a:r>
              <a:rPr lang="en-US" dirty="0" smtClean="0"/>
              <a:t> and symmetric!</a:t>
            </a:r>
            <a:endParaRPr lang="en-US" dirty="0"/>
          </a:p>
        </p:txBody>
      </p:sp>
      <p:pic>
        <p:nvPicPr>
          <p:cNvPr id="4" name="Picture 3" descr="Schermata 2014-05-14 alle 18.20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190" y="2067560"/>
            <a:ext cx="4051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3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Secant methods in higher dimension: </a:t>
            </a:r>
            <a:r>
              <a:rPr lang="en-US" dirty="0" smtClean="0"/>
              <a:t>Powell’s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</a:t>
            </a:r>
            <a:r>
              <a:rPr lang="en-US" dirty="0" smtClean="0"/>
              <a:t>The symmetric </a:t>
            </a:r>
            <a:r>
              <a:rPr lang="en-US" dirty="0"/>
              <a:t>secant update of </a:t>
            </a:r>
            <a:r>
              <a:rPr lang="en-US" dirty="0" smtClean="0"/>
              <a:t>Powell is given by a composition of </a:t>
            </a:r>
            <a:r>
              <a:rPr lang="en-US" dirty="0" err="1" smtClean="0"/>
              <a:t>Broyden’s</a:t>
            </a:r>
            <a:r>
              <a:rPr lang="en-US" dirty="0" smtClean="0"/>
              <a:t> update and a projection onto the subspace of the symmetric matrixes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the update to be also positive definite</a:t>
            </a:r>
            <a:r>
              <a:rPr lang="en-US" dirty="0"/>
              <a:t> </a:t>
            </a:r>
            <a:r>
              <a:rPr lang="en-US" dirty="0" smtClean="0"/>
              <a:t> we can resort to the </a:t>
            </a:r>
            <a:r>
              <a:rPr lang="en-US" dirty="0" err="1"/>
              <a:t>Broyden</a:t>
            </a:r>
            <a:r>
              <a:rPr lang="en-US" dirty="0"/>
              <a:t>, Fletcher, Goldfarb</a:t>
            </a:r>
            <a:r>
              <a:rPr lang="en-US" dirty="0" smtClean="0"/>
              <a:t>, and </a:t>
            </a:r>
            <a:r>
              <a:rPr lang="en-US" dirty="0" err="1"/>
              <a:t>Shanno</a:t>
            </a:r>
            <a:r>
              <a:rPr lang="en-US" dirty="0"/>
              <a:t> (BFGS) </a:t>
            </a:r>
            <a:r>
              <a:rPr lang="en-US" dirty="0" smtClean="0"/>
              <a:t>update, that reads</a:t>
            </a:r>
            <a:endParaRPr lang="en-US" dirty="0"/>
          </a:p>
        </p:txBody>
      </p:sp>
      <p:pic>
        <p:nvPicPr>
          <p:cNvPr id="4" name="Picture 3" descr="Schermata 2014-05-14 alle 18.25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8851"/>
            <a:ext cx="9144000" cy="961229"/>
          </a:xfrm>
          <a:prstGeom prst="rect">
            <a:avLst/>
          </a:prstGeom>
        </p:spPr>
      </p:pic>
      <p:pic>
        <p:nvPicPr>
          <p:cNvPr id="5" name="Picture 4" descr="Schermata 2014-05-14 alle 18.28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70" y="5878830"/>
            <a:ext cx="40513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0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en-US" dirty="0" smtClean="0"/>
              <a:t>econd-order </a:t>
            </a:r>
            <a:r>
              <a:rPr lang="en-US" dirty="0"/>
              <a:t>methods with linear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Complexity:</a:t>
            </a:r>
          </a:p>
          <a:p>
            <a:pPr marL="0" indent="0">
              <a:buNone/>
            </a:pPr>
            <a:r>
              <a:rPr lang="en-US" dirty="0" smtClean="0"/>
              <a:t>-Computing the exact Hessian: O(n</a:t>
            </a:r>
            <a:r>
              <a:rPr lang="en-US" baseline="30000" dirty="0" smtClean="0"/>
              <a:t>2</a:t>
            </a:r>
            <a:r>
              <a:rPr lang="en-US" dirty="0" smtClean="0"/>
              <a:t>) operations, </a:t>
            </a:r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 </a:t>
            </a:r>
            <a:r>
              <a:rPr lang="en-US" dirty="0" smtClean="0"/>
              <a:t>memory</a:t>
            </a:r>
            <a:br>
              <a:rPr lang="en-US" dirty="0" smtClean="0"/>
            </a:br>
            <a:r>
              <a:rPr lang="en-US" dirty="0" smtClean="0"/>
              <a:t>-Determining the search direction: </a:t>
            </a:r>
            <a:r>
              <a:rPr lang="en-US" dirty="0"/>
              <a:t>O(</a:t>
            </a:r>
            <a:r>
              <a:rPr lang="en-US" dirty="0" smtClean="0"/>
              <a:t>n</a:t>
            </a:r>
            <a:r>
              <a:rPr lang="en-US" baseline="30000" dirty="0" smtClean="0"/>
              <a:t>3</a:t>
            </a:r>
            <a:r>
              <a:rPr lang="en-US" dirty="0" smtClean="0"/>
              <a:t>) operations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/>
              <a:t>computation and memory requirements to find the search direction </a:t>
            </a:r>
            <a:r>
              <a:rPr lang="en-US" dirty="0" smtClean="0"/>
              <a:t>can be reduced to </a:t>
            </a:r>
            <a:r>
              <a:rPr lang="en-US" dirty="0"/>
              <a:t>O(n</a:t>
            </a:r>
            <a:r>
              <a:rPr lang="en-US" dirty="0" smtClean="0"/>
              <a:t>): calculate </a:t>
            </a:r>
            <a:r>
              <a:rPr lang="en-US" dirty="0"/>
              <a:t>some second-order information </a:t>
            </a:r>
            <a:r>
              <a:rPr lang="en-US" dirty="0" smtClean="0"/>
              <a:t>by </a:t>
            </a:r>
            <a:r>
              <a:rPr lang="en-US" dirty="0"/>
              <a:t>starting from the last </a:t>
            </a:r>
            <a:r>
              <a:rPr lang="en-US" dirty="0" smtClean="0"/>
              <a:t>gradients.</a:t>
            </a:r>
          </a:p>
        </p:txBody>
      </p:sp>
    </p:spTree>
    <p:extLst>
      <p:ext uri="{BB962C8B-B14F-4D97-AF65-F5344CB8AC3E}">
        <p14:creationId xmlns:p14="http://schemas.microsoft.com/office/powerpoint/2010/main" val="27497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and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Optimization for learning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elect</a:t>
            </a:r>
            <a:r>
              <a:rPr lang="en-US" dirty="0"/>
              <a:t>, among a class of models, one that is </a:t>
            </a:r>
            <a:r>
              <a:rPr lang="en-US" b="1" dirty="0"/>
              <a:t>most </a:t>
            </a:r>
            <a:r>
              <a:rPr lang="en-US" b="1" dirty="0" smtClean="0"/>
              <a:t>consistent </a:t>
            </a:r>
            <a:r>
              <a:rPr lang="en-US" dirty="0" smtClean="0"/>
              <a:t>with </a:t>
            </a:r>
            <a:r>
              <a:rPr lang="en-US" dirty="0"/>
              <a:t>the data </a:t>
            </a:r>
            <a:r>
              <a:rPr lang="en-US" dirty="0" smtClean="0"/>
              <a:t>provided, e.g., minimizing the sum of squared differences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Learning for optimization</a:t>
            </a:r>
          </a:p>
          <a:p>
            <a:pPr marL="0" indent="0">
              <a:buNone/>
            </a:pPr>
            <a:r>
              <a:rPr lang="en-US" dirty="0" smtClean="0"/>
              <a:t>Learning is used in optimization algorithms to </a:t>
            </a:r>
            <a:r>
              <a:rPr lang="en-US" b="1" dirty="0" smtClean="0"/>
              <a:t>build local models </a:t>
            </a:r>
            <a:r>
              <a:rPr lang="en-US" dirty="0" smtClean="0"/>
              <a:t>of the function to be optimized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0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63"/>
            <a:ext cx="8229600" cy="1143000"/>
          </a:xfrm>
        </p:spPr>
        <p:txBody>
          <a:bodyPr/>
          <a:lstStyle/>
          <a:p>
            <a:r>
              <a:rPr lang="en-US" dirty="0" smtClean="0"/>
              <a:t>One-step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653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T</a:t>
            </a:r>
            <a:r>
              <a:rPr lang="en-US" dirty="0" smtClean="0"/>
              <a:t>he one</a:t>
            </a:r>
            <a:r>
              <a:rPr lang="en-US" dirty="0"/>
              <a:t>-step  method requires only vectors  computed from gradients. T</a:t>
            </a:r>
            <a:r>
              <a:rPr lang="en-US" dirty="0" smtClean="0"/>
              <a:t>he new search </a:t>
            </a:r>
            <a:r>
              <a:rPr lang="en-US" dirty="0"/>
              <a:t>direction p</a:t>
            </a:r>
            <a:r>
              <a:rPr lang="en-US" baseline="-25000" dirty="0"/>
              <a:t>+</a:t>
            </a:r>
            <a:r>
              <a:rPr lang="en-US" dirty="0"/>
              <a:t>  is obtained as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Where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3000" dirty="0" err="1" smtClean="0"/>
              <a:t>s</a:t>
            </a:r>
            <a:r>
              <a:rPr lang="en-US" sz="3000" baseline="-25000" dirty="0" err="1" smtClean="0"/>
              <a:t>c</a:t>
            </a:r>
            <a:r>
              <a:rPr lang="en-US" sz="3000" dirty="0"/>
              <a:t>,  </a:t>
            </a:r>
            <a:r>
              <a:rPr lang="en-US" sz="3000" dirty="0" err="1"/>
              <a:t>g</a:t>
            </a:r>
            <a:r>
              <a:rPr lang="en-US" sz="3000" baseline="-25000" dirty="0" err="1"/>
              <a:t>c</a:t>
            </a:r>
            <a:r>
              <a:rPr lang="en-US" sz="3000" dirty="0"/>
              <a:t> and  </a:t>
            </a:r>
            <a:r>
              <a:rPr lang="en-US" sz="3000" dirty="0" err="1"/>
              <a:t>y</a:t>
            </a:r>
            <a:r>
              <a:rPr lang="en-US" sz="3000" baseline="-25000" dirty="0" err="1"/>
              <a:t>c</a:t>
            </a:r>
            <a:r>
              <a:rPr lang="en-US" sz="3000" dirty="0"/>
              <a:t> </a:t>
            </a:r>
            <a:r>
              <a:rPr lang="en-US" sz="3000" dirty="0" smtClean="0"/>
              <a:t>are respectively last </a:t>
            </a:r>
            <a:r>
              <a:rPr lang="en-US" sz="3000" dirty="0"/>
              <a:t>step, gradient and difference </a:t>
            </a:r>
            <a:r>
              <a:rPr lang="en-US" sz="3000" dirty="0" smtClean="0"/>
              <a:t>of gradients.</a:t>
            </a:r>
            <a:endParaRPr lang="en-US" sz="3000" dirty="0"/>
          </a:p>
        </p:txBody>
      </p:sp>
      <p:pic>
        <p:nvPicPr>
          <p:cNvPr id="4" name="Picture 3" descr="Schermata 2014-05-14 alle 18.36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410" y="2794000"/>
            <a:ext cx="3568700" cy="406400"/>
          </a:xfrm>
          <a:prstGeom prst="rect">
            <a:avLst/>
          </a:prstGeom>
        </p:spPr>
      </p:pic>
      <p:pic>
        <p:nvPicPr>
          <p:cNvPr id="5" name="Picture 4" descr="Schermata 2014-05-14 alle 18.37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90" y="3779520"/>
            <a:ext cx="64389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9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One-step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653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T</a:t>
            </a:r>
            <a:r>
              <a:rPr lang="en-US" dirty="0" smtClean="0"/>
              <a:t>he one</a:t>
            </a:r>
            <a:r>
              <a:rPr lang="en-US" dirty="0"/>
              <a:t>-step  method requires only vectors  computed from gradients. T</a:t>
            </a:r>
            <a:r>
              <a:rPr lang="en-US" dirty="0" smtClean="0"/>
              <a:t>he new search </a:t>
            </a:r>
            <a:r>
              <a:rPr lang="en-US" dirty="0"/>
              <a:t>direction p</a:t>
            </a:r>
            <a:r>
              <a:rPr lang="en-US" baseline="-25000" dirty="0"/>
              <a:t>+</a:t>
            </a:r>
            <a:r>
              <a:rPr lang="en-US" dirty="0"/>
              <a:t>  is obtained as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Where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3000" dirty="0" err="1" smtClean="0"/>
              <a:t>s</a:t>
            </a:r>
            <a:r>
              <a:rPr lang="en-US" sz="3000" baseline="-25000" dirty="0" err="1" smtClean="0"/>
              <a:t>c</a:t>
            </a:r>
            <a:r>
              <a:rPr lang="en-US" sz="3000" dirty="0"/>
              <a:t>,  </a:t>
            </a:r>
            <a:r>
              <a:rPr lang="en-US" sz="3000" dirty="0" err="1"/>
              <a:t>g</a:t>
            </a:r>
            <a:r>
              <a:rPr lang="en-US" sz="3000" baseline="-25000" dirty="0" err="1"/>
              <a:t>c</a:t>
            </a:r>
            <a:r>
              <a:rPr lang="en-US" sz="3000" dirty="0"/>
              <a:t> and  </a:t>
            </a:r>
            <a:r>
              <a:rPr lang="en-US" sz="3000" dirty="0" err="1"/>
              <a:t>y</a:t>
            </a:r>
            <a:r>
              <a:rPr lang="en-US" sz="3000" baseline="-25000" dirty="0" err="1"/>
              <a:t>c</a:t>
            </a:r>
            <a:r>
              <a:rPr lang="en-US" sz="3000" dirty="0"/>
              <a:t> </a:t>
            </a:r>
            <a:r>
              <a:rPr lang="en-US" sz="3000" dirty="0" smtClean="0"/>
              <a:t>are respectively last </a:t>
            </a:r>
            <a:r>
              <a:rPr lang="en-US" sz="3000" dirty="0"/>
              <a:t>step, gradient and difference </a:t>
            </a:r>
            <a:r>
              <a:rPr lang="en-US" sz="3000" dirty="0" smtClean="0"/>
              <a:t>of gradients.</a:t>
            </a:r>
            <a:endParaRPr lang="en-US" sz="3000" dirty="0"/>
          </a:p>
        </p:txBody>
      </p:sp>
      <p:pic>
        <p:nvPicPr>
          <p:cNvPr id="4" name="Picture 3" descr="Schermata 2014-05-14 alle 18.36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410" y="2794000"/>
            <a:ext cx="3568700" cy="406400"/>
          </a:xfrm>
          <a:prstGeom prst="rect">
            <a:avLst/>
          </a:prstGeom>
        </p:spPr>
      </p:pic>
      <p:pic>
        <p:nvPicPr>
          <p:cNvPr id="5" name="Picture 4" descr="Schermata 2014-05-14 alle 18.37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90" y="3779520"/>
            <a:ext cx="64389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3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Derivative-free techniques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b="1" dirty="0"/>
              <a:t>Reactive </a:t>
            </a:r>
            <a:r>
              <a:rPr lang="en-US" b="1" dirty="0" smtClean="0"/>
              <a:t>Affine Shaker </a:t>
            </a:r>
            <a:r>
              <a:rPr lang="en-US" dirty="0"/>
              <a:t>(RAS)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Partial derivative may not be computable in some cases (the function may not be differentiable, or the computation may be too hard)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 this case, we use optimization methods based only on the knowledge of  </a:t>
            </a:r>
            <a:r>
              <a:rPr lang="en-US" b="1" dirty="0" smtClean="0"/>
              <a:t>function values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74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Adaptive random search: general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Choose an </a:t>
            </a:r>
            <a:r>
              <a:rPr lang="en-US" dirty="0"/>
              <a:t>initial point in the configuration </a:t>
            </a:r>
            <a:r>
              <a:rPr lang="en-US" dirty="0" smtClean="0"/>
              <a:t>space and </a:t>
            </a:r>
            <a:r>
              <a:rPr lang="en-US" dirty="0"/>
              <a:t>an initial search region </a:t>
            </a:r>
            <a:r>
              <a:rPr lang="en-US" dirty="0" smtClean="0"/>
              <a:t>surrounding </a:t>
            </a:r>
            <a:r>
              <a:rPr lang="en-US" dirty="0"/>
              <a:t>it and </a:t>
            </a:r>
            <a:r>
              <a:rPr lang="en-US" dirty="0" smtClean="0"/>
              <a:t>repeat: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Generate a </a:t>
            </a:r>
            <a:r>
              <a:rPr lang="en-US" b="1" dirty="0" smtClean="0"/>
              <a:t>new candidate point </a:t>
            </a:r>
            <a:r>
              <a:rPr lang="en-US" dirty="0" smtClean="0"/>
              <a:t>sampling the search region according to a given probability measure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the value of the function at the new point is is greater then the current (failure to improve), </a:t>
            </a:r>
            <a:r>
              <a:rPr lang="en-US" b="1" dirty="0" smtClean="0"/>
              <a:t>compress</a:t>
            </a:r>
            <a:r>
              <a:rPr lang="en-US" dirty="0" smtClean="0"/>
              <a:t> the search region, otherwise </a:t>
            </a:r>
            <a:r>
              <a:rPr lang="en-US" b="1" dirty="0" smtClean="0"/>
              <a:t>expand</a:t>
            </a:r>
            <a:r>
              <a:rPr lang="en-US" dirty="0" smtClean="0"/>
              <a:t>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the sample is successful </a:t>
            </a:r>
            <a:r>
              <a:rPr lang="en-US" dirty="0"/>
              <a:t>the </a:t>
            </a:r>
            <a:r>
              <a:rPr lang="en-US" b="1" dirty="0"/>
              <a:t>new point </a:t>
            </a:r>
            <a:r>
              <a:rPr lang="en-US" dirty="0"/>
              <a:t>becomes the current point, and </a:t>
            </a:r>
            <a:r>
              <a:rPr lang="en-US" dirty="0" smtClean="0"/>
              <a:t>the search </a:t>
            </a:r>
            <a:r>
              <a:rPr lang="en-US" dirty="0"/>
              <a:t>region is moved  so that the current point is at its </a:t>
            </a:r>
            <a:r>
              <a:rPr lang="en-US" dirty="0" smtClean="0"/>
              <a:t>center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981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RAS: adaptation of the sampling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Reactive </a:t>
            </a:r>
            <a:r>
              <a:rPr lang="en-US" dirty="0"/>
              <a:t>Affine </a:t>
            </a:r>
            <a:r>
              <a:rPr lang="en-US" dirty="0" smtClean="0"/>
              <a:t>Shaker (RAS): </a:t>
            </a:r>
            <a:r>
              <a:rPr lang="en-US" dirty="0"/>
              <a:t>self-adaptive and derivative-free </a:t>
            </a:r>
            <a:r>
              <a:rPr lang="en-US" dirty="0" smtClean="0"/>
              <a:t>optimization method</a:t>
            </a:r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ain </a:t>
            </a:r>
            <a:r>
              <a:rPr lang="en-US" dirty="0"/>
              <a:t>design </a:t>
            </a:r>
            <a:r>
              <a:rPr lang="en-US" dirty="0" smtClean="0"/>
              <a:t>criterion: </a:t>
            </a:r>
            <a:r>
              <a:rPr lang="en-US" b="1" dirty="0" smtClean="0"/>
              <a:t>adaptation </a:t>
            </a:r>
            <a:r>
              <a:rPr lang="en-US" b="1" dirty="0"/>
              <a:t>of a search region by an affine </a:t>
            </a:r>
            <a:r>
              <a:rPr lang="en-US" b="1" dirty="0" smtClean="0"/>
              <a:t>transformation </a:t>
            </a:r>
          </a:p>
          <a:p>
            <a:r>
              <a:rPr lang="en-US" dirty="0" smtClean="0"/>
              <a:t>The modification takes </a:t>
            </a:r>
            <a:r>
              <a:rPr lang="en-US" dirty="0"/>
              <a:t>into account the </a:t>
            </a:r>
            <a:r>
              <a:rPr lang="en-US" b="1" dirty="0"/>
              <a:t>local knowledge  derived from trial points </a:t>
            </a:r>
            <a:r>
              <a:rPr lang="en-US" dirty="0"/>
              <a:t>generated with </a:t>
            </a:r>
            <a:r>
              <a:rPr lang="en-US" dirty="0" smtClean="0"/>
              <a:t>a uniform </a:t>
            </a:r>
            <a:r>
              <a:rPr lang="en-US" dirty="0"/>
              <a:t>probability in the search region. </a:t>
            </a:r>
          </a:p>
        </p:txBody>
      </p:sp>
    </p:spTree>
    <p:extLst>
      <p:ext uri="{BB962C8B-B14F-4D97-AF65-F5344CB8AC3E}">
        <p14:creationId xmlns:p14="http://schemas.microsoft.com/office/powerpoint/2010/main" val="120408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32"/>
            <a:ext cx="8229600" cy="1143000"/>
          </a:xfrm>
        </p:spPr>
        <p:txBody>
          <a:bodyPr/>
          <a:lstStyle/>
          <a:p>
            <a:r>
              <a:rPr lang="en-US" dirty="0" smtClean="0"/>
              <a:t>RAS algorithm pseudo-code</a:t>
            </a:r>
            <a:endParaRPr lang="en-US" dirty="0"/>
          </a:p>
        </p:txBody>
      </p:sp>
      <p:pic>
        <p:nvPicPr>
          <p:cNvPr id="4" name="Content Placeholder 3" descr="Schermata 2014-05-18 alle 14.22.1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795" r="-49795"/>
          <a:stretch>
            <a:fillRect/>
          </a:stretch>
        </p:blipFill>
        <p:spPr>
          <a:xfrm>
            <a:off x="-265108" y="1009402"/>
            <a:ext cx="9260667" cy="5093010"/>
          </a:xfrm>
        </p:spPr>
      </p:pic>
    </p:spTree>
    <p:extLst>
      <p:ext uri="{BB962C8B-B14F-4D97-AF65-F5344CB8AC3E}">
        <p14:creationId xmlns:p14="http://schemas.microsoft.com/office/powerpoint/2010/main" val="285271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RAS algorithm pseudo-</a:t>
            </a:r>
            <a:r>
              <a:rPr lang="en-US" dirty="0" smtClean="0"/>
              <a:t>code,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esting the function improvement on both </a:t>
            </a:r>
            <a:r>
              <a:rPr lang="en-US" dirty="0" err="1" smtClean="0"/>
              <a:t>x+</a:t>
            </a:r>
            <a:r>
              <a:rPr lang="en-US" dirty="0" err="1"/>
              <a:t>Δ</a:t>
            </a:r>
            <a:r>
              <a:rPr lang="en-US" dirty="0" smtClean="0"/>
              <a:t> and x-</a:t>
            </a:r>
            <a:r>
              <a:rPr lang="en-US" dirty="0" err="1"/>
              <a:t>Δ</a:t>
            </a:r>
            <a:r>
              <a:rPr lang="en-US" dirty="0" smtClean="0"/>
              <a:t> is called </a:t>
            </a:r>
            <a:r>
              <a:rPr lang="en-US" b="1" dirty="0" smtClean="0"/>
              <a:t>double-shot </a:t>
            </a:r>
            <a:r>
              <a:rPr lang="en-US" dirty="0" smtClean="0"/>
              <a:t>strategy</a:t>
            </a:r>
          </a:p>
          <a:p>
            <a:r>
              <a:rPr lang="en-US" dirty="0"/>
              <a:t> </a:t>
            </a:r>
            <a:r>
              <a:rPr lang="en-US" dirty="0" smtClean="0"/>
              <a:t>It drastically </a:t>
            </a:r>
            <a:r>
              <a:rPr lang="en-US" dirty="0"/>
              <a:t>reduces the probability of </a:t>
            </a:r>
            <a:r>
              <a:rPr lang="en-US" dirty="0" smtClean="0"/>
              <a:t>generating two </a:t>
            </a:r>
            <a:r>
              <a:rPr lang="en-US" dirty="0"/>
              <a:t>consecutive unsuccessful </a:t>
            </a:r>
            <a:r>
              <a:rPr lang="en-US" dirty="0" smtClean="0"/>
              <a:t>samples</a:t>
            </a:r>
          </a:p>
          <a:p>
            <a:r>
              <a:rPr lang="en-US" dirty="0"/>
              <a:t> If the double-shot strategy fails, then the </a:t>
            </a:r>
            <a:r>
              <a:rPr lang="en-US" dirty="0" smtClean="0"/>
              <a:t>transformation </a:t>
            </a:r>
            <a:r>
              <a:rPr lang="en-US" dirty="0"/>
              <a:t>is </a:t>
            </a:r>
            <a:r>
              <a:rPr lang="en-US" dirty="0" smtClean="0"/>
              <a:t>applied by </a:t>
            </a:r>
            <a:r>
              <a:rPr lang="en-US" dirty="0"/>
              <a:t>replacing the expansion </a:t>
            </a:r>
            <a:r>
              <a:rPr lang="en-US" dirty="0" smtClean="0"/>
              <a:t>factor </a:t>
            </a:r>
            <a:r>
              <a:rPr lang="en-US" dirty="0" err="1" smtClean="0"/>
              <a:t>ρ</a:t>
            </a:r>
            <a:r>
              <a:rPr lang="en-US" dirty="0" smtClean="0"/>
              <a:t> with </a:t>
            </a:r>
            <a:r>
              <a:rPr lang="en-US" dirty="0"/>
              <a:t>its inverse </a:t>
            </a:r>
            <a:r>
              <a:rPr lang="en-US" dirty="0" smtClean="0"/>
              <a:t>ρ</a:t>
            </a:r>
            <a:r>
              <a:rPr lang="en-US" baseline="30000" dirty="0" smtClean="0"/>
              <a:t>-1</a:t>
            </a:r>
          </a:p>
          <a:p>
            <a:r>
              <a:rPr lang="en-US" dirty="0"/>
              <a:t> the search speed is increased when steps are </a:t>
            </a:r>
            <a:r>
              <a:rPr lang="en-US" dirty="0" smtClean="0"/>
              <a:t>successful, reduced only </a:t>
            </a:r>
            <a:r>
              <a:rPr lang="en-US" dirty="0"/>
              <a:t>if no better point is found after the double shot</a:t>
            </a:r>
          </a:p>
        </p:txBody>
      </p:sp>
    </p:spTree>
    <p:extLst>
      <p:ext uri="{BB962C8B-B14F-4D97-AF65-F5344CB8AC3E}">
        <p14:creationId xmlns:p14="http://schemas.microsoft.com/office/powerpoint/2010/main" val="272045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Reactive affine shaker geometry</a:t>
            </a:r>
            <a:endParaRPr lang="en-US" dirty="0"/>
          </a:p>
        </p:txBody>
      </p:sp>
      <p:pic>
        <p:nvPicPr>
          <p:cNvPr id="4" name="Content Placeholder 3" descr="Schermata 2014-05-18 alle 14.31.2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23" r="-2722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914400" y="6126163"/>
            <a:ext cx="7095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Reactive Affine Shaker geometry: two search trajectories leading to</a:t>
            </a:r>
          </a:p>
          <a:p>
            <a:r>
              <a:rPr lang="en-US" dirty="0"/>
              <a:t>two different local minima</a:t>
            </a:r>
          </a:p>
        </p:txBody>
      </p:sp>
    </p:spTree>
    <p:extLst>
      <p:ext uri="{BB962C8B-B14F-4D97-AF65-F5344CB8AC3E}">
        <p14:creationId xmlns:p14="http://schemas.microsoft.com/office/powerpoint/2010/main" val="185280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Repetitions for robustness and diversification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RAS searches for local minimizers and is stopped as soon as one is found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Even when a local minimum is found</a:t>
            </a:r>
            <a:r>
              <a:rPr lang="en-US" dirty="0" smtClean="0"/>
              <a:t>, it </a:t>
            </a:r>
            <a:r>
              <a:rPr lang="en-US" dirty="0"/>
              <a:t>is generally impossible to determine whether it </a:t>
            </a:r>
            <a:r>
              <a:rPr lang="en-US" dirty="0" smtClean="0"/>
              <a:t>is </a:t>
            </a:r>
            <a:r>
              <a:rPr lang="en-US" dirty="0"/>
              <a:t>global or </a:t>
            </a:r>
            <a:r>
              <a:rPr lang="en-US" dirty="0" smtClean="0"/>
              <a:t>not</a:t>
            </a:r>
          </a:p>
          <a:p>
            <a:r>
              <a:rPr lang="en-US" dirty="0"/>
              <a:t> </a:t>
            </a:r>
            <a:r>
              <a:rPr lang="en-US" dirty="0" smtClean="0"/>
              <a:t>A simple </a:t>
            </a:r>
            <a:r>
              <a:rPr lang="en-US" dirty="0"/>
              <a:t>way to continue the search is to </a:t>
            </a:r>
            <a:r>
              <a:rPr lang="en-US" b="1" dirty="0"/>
              <a:t>restart</a:t>
            </a:r>
            <a:r>
              <a:rPr lang="en-US" dirty="0"/>
              <a:t> from a different initial </a:t>
            </a:r>
            <a:r>
              <a:rPr lang="en-US" dirty="0" smtClean="0"/>
              <a:t>random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Inertial Shaker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RAS requires matrix-vector multiplications to </a:t>
            </a:r>
            <a:r>
              <a:rPr lang="en-US" dirty="0" smtClean="0"/>
              <a:t>update the </a:t>
            </a:r>
            <a:r>
              <a:rPr lang="en-US" dirty="0"/>
              <a:t>search </a:t>
            </a:r>
            <a:r>
              <a:rPr lang="en-US" dirty="0" smtClean="0"/>
              <a:t>region: it is slow if </a:t>
            </a:r>
            <a:r>
              <a:rPr lang="en-US" dirty="0"/>
              <a:t>the number of </a:t>
            </a:r>
            <a:r>
              <a:rPr lang="en-US" dirty="0" smtClean="0"/>
              <a:t>dimensions is large</a:t>
            </a:r>
          </a:p>
          <a:p>
            <a:pPr marL="0" indent="0">
              <a:buNone/>
            </a:pPr>
            <a:r>
              <a:rPr lang="en-US" dirty="0" smtClean="0"/>
              <a:t>Solution: </a:t>
            </a:r>
            <a:r>
              <a:rPr lang="en-US" b="1" dirty="0" smtClean="0"/>
              <a:t>Inertial shaker</a:t>
            </a:r>
            <a:r>
              <a:rPr lang="en-US" dirty="0" smtClean="0"/>
              <a:t>:</a:t>
            </a:r>
          </a:p>
          <a:p>
            <a:r>
              <a:rPr lang="en-US" dirty="0"/>
              <a:t> the search box is always identified </a:t>
            </a:r>
            <a:r>
              <a:rPr lang="en-US" dirty="0" smtClean="0"/>
              <a:t>by vectors </a:t>
            </a:r>
            <a:r>
              <a:rPr lang="en-US" dirty="0"/>
              <a:t>parallel to the coordinate </a:t>
            </a:r>
            <a:r>
              <a:rPr lang="en-US" dirty="0" smtClean="0"/>
              <a:t>axes</a:t>
            </a:r>
          </a:p>
          <a:p>
            <a:r>
              <a:rPr lang="en-US" dirty="0"/>
              <a:t> a </a:t>
            </a:r>
            <a:r>
              <a:rPr lang="en-US" b="1" dirty="0"/>
              <a:t>trend</a:t>
            </a:r>
            <a:r>
              <a:rPr lang="en-US" dirty="0"/>
              <a:t> direction  is </a:t>
            </a:r>
            <a:r>
              <a:rPr lang="en-US" dirty="0" smtClean="0"/>
              <a:t>identified by </a:t>
            </a:r>
            <a:r>
              <a:rPr lang="en-US" b="1" dirty="0"/>
              <a:t>averaging a number of previous displacements</a:t>
            </a:r>
          </a:p>
        </p:txBody>
      </p:sp>
    </p:spTree>
    <p:extLst>
      <p:ext uri="{BB962C8B-B14F-4D97-AF65-F5344CB8AC3E}">
        <p14:creationId xmlns:p14="http://schemas.microsoft.com/office/powerpoint/2010/main" val="8433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Derivative-based techniques for optimization in one dimension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Root finding</a:t>
            </a:r>
            <a:r>
              <a:rPr lang="en-US" dirty="0" smtClean="0"/>
              <a:t>: How does one find a point where a </a:t>
            </a:r>
            <a:r>
              <a:rPr lang="en-US" i="1" dirty="0" smtClean="0"/>
              <a:t>differentiable </a:t>
            </a:r>
            <a:r>
              <a:rPr lang="en-US" dirty="0" smtClean="0"/>
              <a:t>function f(x) is equal to zero?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Start with a point </a:t>
            </a:r>
            <a:r>
              <a:rPr lang="en-US" b="1" dirty="0" smtClean="0"/>
              <a:t>sufficiently close </a:t>
            </a:r>
            <a:r>
              <a:rPr lang="en-US" dirty="0" smtClean="0"/>
              <a:t>to the target and iterate the following: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a </a:t>
            </a:r>
            <a:r>
              <a:rPr lang="en-US" b="1" dirty="0" smtClean="0"/>
              <a:t>local solvable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Solve</a:t>
            </a:r>
            <a:r>
              <a:rPr lang="en-US" dirty="0" smtClean="0"/>
              <a:t> the local model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0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763"/>
            <a:ext cx="8229600" cy="1143000"/>
          </a:xfrm>
        </p:spPr>
        <p:txBody>
          <a:bodyPr/>
          <a:lstStyle/>
          <a:p>
            <a:r>
              <a:rPr lang="en-US" dirty="0" smtClean="0"/>
              <a:t>Inertial Shaker, pseudo-code</a:t>
            </a:r>
            <a:endParaRPr lang="en-US" dirty="0"/>
          </a:p>
        </p:txBody>
      </p:sp>
      <p:pic>
        <p:nvPicPr>
          <p:cNvPr id="4" name="Content Placeholder 3" descr="Schermata 2014-05-18 alle 14.40.3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14" r="-18314"/>
          <a:stretch>
            <a:fillRect/>
          </a:stretch>
        </p:blipFill>
        <p:spPr>
          <a:xfrm>
            <a:off x="-241825" y="1215764"/>
            <a:ext cx="8928625" cy="4910400"/>
          </a:xfrm>
        </p:spPr>
      </p:pic>
    </p:spTree>
    <p:extLst>
      <p:ext uri="{BB962C8B-B14F-4D97-AF65-F5344CB8AC3E}">
        <p14:creationId xmlns:p14="http://schemas.microsoft.com/office/powerpoint/2010/main" val="21192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Inertial Shaker, comments on the pseudo-code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</a:t>
            </a:r>
            <a:r>
              <a:rPr lang="en-US" i="1" dirty="0" smtClean="0"/>
              <a:t>find trend</a:t>
            </a:r>
            <a:r>
              <a:rPr lang="en-US" dirty="0" smtClean="0"/>
              <a:t> </a:t>
            </a:r>
            <a:r>
              <a:rPr lang="en-US" dirty="0"/>
              <a:t>returns a weighted average of the </a:t>
            </a:r>
            <a:r>
              <a:rPr lang="en-US" dirty="0" err="1"/>
              <a:t>m</a:t>
            </a:r>
            <a:r>
              <a:rPr lang="en-US" baseline="-25000" dirty="0" err="1"/>
              <a:t>disp</a:t>
            </a:r>
            <a:r>
              <a:rPr lang="en-US" dirty="0"/>
              <a:t>  previous </a:t>
            </a:r>
            <a:r>
              <a:rPr lang="en-US" dirty="0" smtClean="0"/>
              <a:t>displacements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i="1" dirty="0" smtClean="0"/>
              <a:t>amplification</a:t>
            </a:r>
            <a:r>
              <a:rPr lang="en-US" dirty="0" smtClean="0"/>
              <a:t>  </a:t>
            </a:r>
            <a:r>
              <a:rPr lang="en-US" dirty="0"/>
              <a:t>and </a:t>
            </a:r>
            <a:r>
              <a:rPr lang="en-US" i="1" dirty="0"/>
              <a:t>history depth</a:t>
            </a:r>
            <a:r>
              <a:rPr lang="en-US" dirty="0"/>
              <a:t>  are defined in the </a:t>
            </a:r>
            <a:r>
              <a:rPr lang="en-US" dirty="0" smtClean="0"/>
              <a:t>algorithm</a:t>
            </a:r>
          </a:p>
          <a:p>
            <a:r>
              <a:rPr lang="en-US" dirty="0" err="1" smtClean="0"/>
              <a:t>m</a:t>
            </a:r>
            <a:r>
              <a:rPr lang="en-US" baseline="-25000" dirty="0" err="1" smtClean="0"/>
              <a:t>disp</a:t>
            </a:r>
            <a:r>
              <a:rPr lang="en-US" dirty="0" smtClean="0"/>
              <a:t>  is chosen </a:t>
            </a:r>
            <a:r>
              <a:rPr lang="en-US" dirty="0"/>
              <a:t>in order to cut off negligible exponential weights and to keep the past </a:t>
            </a:r>
            <a:r>
              <a:rPr lang="en-US" dirty="0" smtClean="0"/>
              <a:t>history reasonably </a:t>
            </a:r>
            <a:r>
              <a:rPr lang="en-US" dirty="0"/>
              <a:t>small.</a:t>
            </a:r>
          </a:p>
        </p:txBody>
      </p:sp>
      <p:pic>
        <p:nvPicPr>
          <p:cNvPr id="4" name="Picture 3" descr="Schermata 2014-05-18 alle 14.43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66" y="2391834"/>
            <a:ext cx="51054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2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 The </a:t>
            </a:r>
            <a:r>
              <a:rPr lang="en-US" dirty="0" smtClean="0"/>
              <a:t>purpose of optimization </a:t>
            </a:r>
            <a:r>
              <a:rPr lang="en-US" dirty="0"/>
              <a:t>is to design </a:t>
            </a:r>
            <a:r>
              <a:rPr lang="en-US" dirty="0" smtClean="0"/>
              <a:t>automated techniques </a:t>
            </a:r>
            <a:r>
              <a:rPr lang="en-US" dirty="0"/>
              <a:t>to identify inputs leading to maximum (or minimum) </a:t>
            </a:r>
            <a:r>
              <a:rPr lang="en-US" dirty="0" smtClean="0"/>
              <a:t>output values </a:t>
            </a:r>
            <a:r>
              <a:rPr lang="en-US" dirty="0"/>
              <a:t>.</a:t>
            </a:r>
          </a:p>
          <a:p>
            <a:r>
              <a:rPr lang="en-US" dirty="0" smtClean="0"/>
              <a:t>Basic idea: </a:t>
            </a:r>
            <a:r>
              <a:rPr lang="en-US" dirty="0"/>
              <a:t>Start from an initial </a:t>
            </a:r>
            <a:r>
              <a:rPr lang="en-US" dirty="0" smtClean="0"/>
              <a:t>value, </a:t>
            </a:r>
            <a:r>
              <a:rPr lang="en-US" dirty="0"/>
              <a:t>a</a:t>
            </a:r>
            <a:r>
              <a:rPr lang="en-US" dirty="0" smtClean="0"/>
              <a:t>pply </a:t>
            </a:r>
            <a:r>
              <a:rPr lang="en-US" dirty="0"/>
              <a:t>small </a:t>
            </a:r>
            <a:r>
              <a:rPr lang="en-US" b="1" dirty="0"/>
              <a:t>local changes </a:t>
            </a:r>
            <a:r>
              <a:rPr lang="en-US" dirty="0"/>
              <a:t>to the </a:t>
            </a:r>
            <a:r>
              <a:rPr lang="en-US" dirty="0" smtClean="0"/>
              <a:t>inputs, </a:t>
            </a:r>
            <a:r>
              <a:rPr lang="en-US" dirty="0"/>
              <a:t>test </a:t>
            </a:r>
            <a:r>
              <a:rPr lang="en-US" dirty="0" smtClean="0"/>
              <a:t>their effects. Decide </a:t>
            </a:r>
            <a:r>
              <a:rPr lang="en-US" dirty="0"/>
              <a:t>whether to accept the local change or </a:t>
            </a:r>
            <a:r>
              <a:rPr lang="en-US" dirty="0" smtClean="0"/>
              <a:t>not.</a:t>
            </a:r>
          </a:p>
          <a:p>
            <a:r>
              <a:rPr lang="en-US" dirty="0" smtClean="0"/>
              <a:t> </a:t>
            </a:r>
            <a:r>
              <a:rPr lang="en-US" dirty="0"/>
              <a:t>Repeat </a:t>
            </a:r>
            <a:r>
              <a:rPr lang="en-US" dirty="0" smtClean="0"/>
              <a:t>until there </a:t>
            </a:r>
            <a:r>
              <a:rPr lang="en-US" dirty="0"/>
              <a:t>is progress, leading to better and better output values.</a:t>
            </a:r>
          </a:p>
        </p:txBody>
      </p:sp>
    </p:spTree>
    <p:extLst>
      <p:ext uri="{BB962C8B-B14F-4D97-AF65-F5344CB8AC3E}">
        <p14:creationId xmlns:p14="http://schemas.microsoft.com/office/powerpoint/2010/main" val="356575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GIST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</a:t>
            </a:r>
            <a:r>
              <a:rPr lang="en-US" b="1" dirty="0" smtClean="0"/>
              <a:t>derivatives</a:t>
            </a:r>
            <a:r>
              <a:rPr lang="en-US" dirty="0" smtClean="0"/>
              <a:t> are available, </a:t>
            </a:r>
            <a:r>
              <a:rPr lang="en-US" dirty="0"/>
              <a:t>one </a:t>
            </a:r>
            <a:r>
              <a:rPr lang="en-US" dirty="0" smtClean="0"/>
              <a:t>can </a:t>
            </a:r>
            <a:r>
              <a:rPr lang="en-US" dirty="0"/>
              <a:t>predict </a:t>
            </a:r>
            <a:r>
              <a:rPr lang="en-US" dirty="0" smtClean="0"/>
              <a:t>the effect </a:t>
            </a:r>
            <a:r>
              <a:rPr lang="en-US" dirty="0"/>
              <a:t>of small local </a:t>
            </a:r>
            <a:r>
              <a:rPr lang="en-US" dirty="0" smtClean="0"/>
              <a:t>changes</a:t>
            </a:r>
          </a:p>
          <a:p>
            <a:r>
              <a:rPr lang="en-US" dirty="0"/>
              <a:t> </a:t>
            </a:r>
            <a:r>
              <a:rPr lang="en-US" dirty="0" smtClean="0"/>
              <a:t>If derivatives </a:t>
            </a:r>
            <a:r>
              <a:rPr lang="en-US" dirty="0"/>
              <a:t>are not available, one can test small changes directly </a:t>
            </a:r>
            <a:r>
              <a:rPr lang="en-US" dirty="0" smtClean="0"/>
              <a:t>(RAS</a:t>
            </a:r>
            <a:r>
              <a:rPr lang="en-US" dirty="0"/>
              <a:t>) and keep </a:t>
            </a:r>
            <a:r>
              <a:rPr lang="en-US" b="1" dirty="0"/>
              <a:t>locally adapted models</a:t>
            </a:r>
            <a:r>
              <a:rPr lang="en-US" dirty="0"/>
              <a:t>  to reduce </a:t>
            </a:r>
            <a:r>
              <a:rPr lang="en-US" dirty="0" smtClean="0"/>
              <a:t>function </a:t>
            </a:r>
            <a:r>
              <a:rPr lang="en-US" dirty="0"/>
              <a:t>evaluations</a:t>
            </a:r>
            <a:r>
              <a:rPr lang="en-US" dirty="0" smtClean="0"/>
              <a:t>.</a:t>
            </a:r>
          </a:p>
          <a:p>
            <a:r>
              <a:rPr lang="en-US" dirty="0"/>
              <a:t> Local adaptation occurs by </a:t>
            </a:r>
            <a:r>
              <a:rPr lang="en-US" b="1" dirty="0"/>
              <a:t>learning from the previous steps</a:t>
            </a:r>
            <a:r>
              <a:rPr lang="en-US" dirty="0"/>
              <a:t> of </a:t>
            </a:r>
            <a:r>
              <a:rPr lang="en-US" dirty="0" smtClean="0"/>
              <a:t>the search 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880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5039" y="5438900"/>
            <a:ext cx="5735782" cy="783770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f(x) be a differentiable function. </a:t>
            </a:r>
            <a:r>
              <a:rPr lang="en-US" dirty="0"/>
              <a:t>The local model around </a:t>
            </a:r>
            <a:r>
              <a:rPr lang="en-US" dirty="0" smtClean="0"/>
              <a:t>a point </a:t>
            </a:r>
            <a:r>
              <a:rPr lang="en-US" dirty="0"/>
              <a:t>x</a:t>
            </a:r>
            <a:r>
              <a:rPr lang="en-US" baseline="-25000" dirty="0"/>
              <a:t>c</a:t>
            </a:r>
            <a:r>
              <a:rPr lang="en-US" dirty="0"/>
              <a:t>  can be derived from </a:t>
            </a:r>
            <a:r>
              <a:rPr lang="en-US" b="1" dirty="0"/>
              <a:t>Taylor </a:t>
            </a:r>
            <a:r>
              <a:rPr lang="en-US" b="1" dirty="0" smtClean="0"/>
              <a:t>series approximation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 A local model </a:t>
            </a:r>
            <a:r>
              <a:rPr lang="en-US" dirty="0" smtClean="0"/>
              <a:t> </a:t>
            </a:r>
            <a:r>
              <a:rPr lang="en-US" dirty="0"/>
              <a:t>around the current estimate x</a:t>
            </a:r>
            <a:r>
              <a:rPr lang="en-US" baseline="-25000" dirty="0"/>
              <a:t>c</a:t>
            </a:r>
            <a:r>
              <a:rPr lang="en-US" dirty="0"/>
              <a:t>  is therefore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3233058"/>
            <a:ext cx="7226300" cy="85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757" y="5541963"/>
            <a:ext cx="54102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2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finding: Newton’s method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051" r="-70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864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by finding the </a:t>
            </a:r>
            <a:r>
              <a:rPr lang="en-US" b="1" dirty="0"/>
              <a:t>root of the model </a:t>
            </a:r>
            <a:r>
              <a:rPr lang="en-US" dirty="0"/>
              <a:t>one gets a prescription for the next value x</a:t>
            </a:r>
            <a:r>
              <a:rPr lang="en-US" baseline="-25000" dirty="0" smtClean="0"/>
              <a:t>+ </a:t>
            </a:r>
            <a:r>
              <a:rPr lang="en-US" dirty="0" smtClean="0"/>
              <a:t>of the current estimate</a:t>
            </a:r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r>
              <a:rPr lang="en-US" dirty="0" smtClean="0"/>
              <a:t>Iterating the two steps, under some hypothesis, x</a:t>
            </a:r>
            <a:r>
              <a:rPr lang="en-US" baseline="-25000" dirty="0"/>
              <a:t>c</a:t>
            </a:r>
            <a:r>
              <a:rPr lang="en-US" dirty="0" smtClean="0"/>
              <a:t> converges to the solution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00" y="3429000"/>
            <a:ext cx="3086100" cy="1092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388589" y="3429000"/>
            <a:ext cx="4392221" cy="1092200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57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2326</Words>
  <Application>Microsoft Office PowerPoint</Application>
  <PresentationFormat>On-screen Show (4:3)</PresentationFormat>
  <Paragraphs>294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PowerPoint Presentation</vt:lpstr>
      <vt:lpstr>Automated improvements by local steps</vt:lpstr>
      <vt:lpstr>Optimization</vt:lpstr>
      <vt:lpstr>Two related problems:  Minimization and root finding</vt:lpstr>
      <vt:lpstr>Optimization and learning</vt:lpstr>
      <vt:lpstr>Derivative-based techniques for optimization in one dimension</vt:lpstr>
      <vt:lpstr>Newton’s method</vt:lpstr>
      <vt:lpstr>Root finding: Newton’s method</vt:lpstr>
      <vt:lpstr>Newton’s method</vt:lpstr>
      <vt:lpstr>Newton’s method: convergence</vt:lpstr>
      <vt:lpstr>Newton’s method: convergence</vt:lpstr>
      <vt:lpstr>Newton’s method: convergence</vt:lpstr>
      <vt:lpstr>Root finding: Bisection method</vt:lpstr>
      <vt:lpstr>Root finding: Bisection method (2)</vt:lpstr>
      <vt:lpstr>Newton and bisection: pros &amp; cons</vt:lpstr>
      <vt:lpstr>Hybrid methods</vt:lpstr>
      <vt:lpstr>Backtracking</vt:lpstr>
      <vt:lpstr>Approximate derivative with secant</vt:lpstr>
      <vt:lpstr>Minimization of differentiable functions</vt:lpstr>
      <vt:lpstr>Solving models in more dimensions</vt:lpstr>
      <vt:lpstr>Positive-definite quadratic forms</vt:lpstr>
      <vt:lpstr>Solving models in more dimensions(2)</vt:lpstr>
      <vt:lpstr>Numerical instability</vt:lpstr>
      <vt:lpstr>Ill conditioning</vt:lpstr>
      <vt:lpstr>Quantifying ill-conditioning</vt:lpstr>
      <vt:lpstr>Quantify ill conditioning(2)</vt:lpstr>
      <vt:lpstr>Cholesky factorization</vt:lpstr>
      <vt:lpstr>Cholesky decomposition: construction</vt:lpstr>
      <vt:lpstr>Solving a linear system with Cholesky factorization</vt:lpstr>
      <vt:lpstr>Gradient or steepest descent</vt:lpstr>
      <vt:lpstr>Gradient descent</vt:lpstr>
      <vt:lpstr>Gradient descent: pros &amp; cons</vt:lpstr>
      <vt:lpstr>Gradient not always the “best” direction</vt:lpstr>
      <vt:lpstr>Conjugate gradient</vt:lpstr>
      <vt:lpstr>Conjugate gradient: construction of the directions</vt:lpstr>
      <vt:lpstr>Nonlinear optimization in more dimensions</vt:lpstr>
      <vt:lpstr>Newton’s method in higher dimensions: possible problems</vt:lpstr>
      <vt:lpstr>Global convergence through line searches</vt:lpstr>
      <vt:lpstr>Global convergence through line searches(2)</vt:lpstr>
      <vt:lpstr>Global convergence through line searches(3)</vt:lpstr>
      <vt:lpstr>PowerPoint Presentation</vt:lpstr>
      <vt:lpstr>Cure for indefinite Hessians</vt:lpstr>
      <vt:lpstr>Relations with model-trust region methods</vt:lpstr>
      <vt:lpstr>Relations with model-trust region methods(2)</vt:lpstr>
      <vt:lpstr>Secant methods in higher dimension</vt:lpstr>
      <vt:lpstr>Secant methods in higher dimension</vt:lpstr>
      <vt:lpstr>Secant methods in higher dimension: Broyden’s update</vt:lpstr>
      <vt:lpstr>Secant methods in higher dimension: Powell’s update</vt:lpstr>
      <vt:lpstr>Second-order methods with linear complexity</vt:lpstr>
      <vt:lpstr>One-step method</vt:lpstr>
      <vt:lpstr>One-step method</vt:lpstr>
      <vt:lpstr>Derivative-free techniques:  the Reactive Affine Shaker (RAS)</vt:lpstr>
      <vt:lpstr>Adaptive random search: general scheme</vt:lpstr>
      <vt:lpstr>RAS: adaptation of the sampling region</vt:lpstr>
      <vt:lpstr>RAS algorithm pseudo-code</vt:lpstr>
      <vt:lpstr>RAS algorithm pseudo-code, comments</vt:lpstr>
      <vt:lpstr>Reactive affine shaker geometry</vt:lpstr>
      <vt:lpstr>Repetitions for robustness and diversification</vt:lpstr>
      <vt:lpstr>The Inertial Shaker</vt:lpstr>
      <vt:lpstr>Inertial Shaker, pseudo-code</vt:lpstr>
      <vt:lpstr>Inertial Shaker, comments on the pseudo-code</vt:lpstr>
      <vt:lpstr>GIST</vt:lpstr>
      <vt:lpstr>GIST (2)</vt:lpstr>
    </vt:vector>
  </TitlesOfParts>
  <Company>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Specific nonlinear models</dc:title>
  <dc:creator>io io</dc:creator>
  <cp:lastModifiedBy>Lion</cp:lastModifiedBy>
  <cp:revision>163</cp:revision>
  <dcterms:created xsi:type="dcterms:W3CDTF">2014-04-02T07:56:26Z</dcterms:created>
  <dcterms:modified xsi:type="dcterms:W3CDTF">2015-10-06T12:39:29Z</dcterms:modified>
</cp:coreProperties>
</file>