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6" r:id="rId2"/>
    <p:sldId id="284" r:id="rId3"/>
    <p:sldId id="285" r:id="rId4"/>
    <p:sldId id="286" r:id="rId5"/>
    <p:sldId id="287" r:id="rId6"/>
    <p:sldId id="288" r:id="rId7"/>
    <p:sldId id="290" r:id="rId8"/>
    <p:sldId id="289" r:id="rId9"/>
    <p:sldId id="291" r:id="rId10"/>
    <p:sldId id="292" r:id="rId11"/>
    <p:sldId id="293" r:id="rId12"/>
    <p:sldId id="294" r:id="rId13"/>
    <p:sldId id="295" r:id="rId14"/>
    <p:sldId id="296" r:id="rId15"/>
    <p:sldId id="302" r:id="rId16"/>
    <p:sldId id="297" r:id="rId17"/>
    <p:sldId id="298" r:id="rId18"/>
    <p:sldId id="299" r:id="rId19"/>
    <p:sldId id="300" r:id="rId20"/>
    <p:sldId id="301" r:id="rId21"/>
    <p:sldId id="305" r:id="rId22"/>
    <p:sldId id="303" r:id="rId23"/>
    <p:sldId id="304" r:id="rId24"/>
    <p:sldId id="306" r:id="rId25"/>
    <p:sldId id="307" r:id="rId26"/>
    <p:sldId id="308" r:id="rId27"/>
    <p:sldId id="309" r:id="rId28"/>
    <p:sldId id="310" r:id="rId29"/>
    <p:sldId id="312" r:id="rId30"/>
    <p:sldId id="313" r:id="rId31"/>
    <p:sldId id="314" r:id="rId32"/>
    <p:sldId id="31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000"/>
    <a:srgbClr val="C9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7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6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133600"/>
            <a:ext cx="3886200" cy="3058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small" dirty="0" smtClean="0"/>
              <a:t>Roberto </a:t>
            </a:r>
            <a:r>
              <a:rPr lang="en-US" sz="1800" cap="small" dirty="0" err="1" smtClean="0"/>
              <a:t>Battiti</a:t>
            </a:r>
            <a:r>
              <a:rPr lang="en-US" sz="1800" cap="small" dirty="0" smtClean="0"/>
              <a:t>, Mauro </a:t>
            </a:r>
            <a:r>
              <a:rPr lang="en-US" sz="1800" cap="small" dirty="0" err="1" smtClean="0"/>
              <a:t>Brunato</a:t>
            </a:r>
            <a:r>
              <a:rPr lang="en-US" sz="1800" cap="small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The LION Way: Machine Learning </a:t>
            </a:r>
            <a:r>
              <a:rPr lang="en-US" sz="1800" dirty="0" smtClean="0"/>
              <a:t>plus</a:t>
            </a:r>
            <a:r>
              <a:rPr lang="en-US" sz="1800" i="1" dirty="0" smtClean="0"/>
              <a:t> Intelligent Optimization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err="1" smtClean="0"/>
              <a:t>LIONlab</a:t>
            </a:r>
            <a:r>
              <a:rPr lang="en-US" sz="1800" dirty="0" smtClean="0"/>
              <a:t>, University of Trento, Italy, </a:t>
            </a:r>
          </a:p>
          <a:p>
            <a:r>
              <a:rPr lang="en-US" sz="1800" dirty="0" smtClean="0"/>
              <a:t>Apr 2015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http://intelligent-optimization.org/LIONbook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105400" y="5029200"/>
            <a:ext cx="40798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© Roberto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Battiti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and Mauro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Brunato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,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2015, 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all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rights reserved. </a:t>
            </a:r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Slides can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be used and modified for classroom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usage,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rovided that the attribution (link to book website)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is kept.</a:t>
            </a:r>
            <a:endParaRPr lang="en-US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2" descr="LION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9" y="609600"/>
            <a:ext cx="4628691" cy="41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</a:t>
            </a:r>
            <a:r>
              <a:rPr lang="en-US" dirty="0"/>
              <a:t>C</a:t>
            </a:r>
            <a:r>
              <a:rPr lang="en-US" dirty="0" smtClean="0"/>
              <a:t>omponent Analysis (PCA)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0800"/>
          </a:xfrm>
        </p:spPr>
        <p:txBody>
          <a:bodyPr>
            <a:normAutofit/>
          </a:bodyPr>
          <a:lstStyle/>
          <a:p>
            <a:r>
              <a:rPr lang="en-US" dirty="0"/>
              <a:t>PCA finds the </a:t>
            </a:r>
            <a:r>
              <a:rPr lang="en-US" dirty="0" smtClean="0"/>
              <a:t>orthogonal projection </a:t>
            </a:r>
            <a:r>
              <a:rPr lang="en-US" dirty="0"/>
              <a:t>that </a:t>
            </a:r>
            <a:r>
              <a:rPr lang="en-US" b="1" dirty="0"/>
              <a:t>maximizes the sum of all squared pairwise distances </a:t>
            </a:r>
            <a:r>
              <a:rPr lang="en-US" dirty="0"/>
              <a:t>between </a:t>
            </a:r>
            <a:r>
              <a:rPr lang="en-US" dirty="0" smtClean="0"/>
              <a:t>the projected </a:t>
            </a:r>
            <a:r>
              <a:rPr lang="en-US" dirty="0"/>
              <a:t>data elements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Let </a:t>
            </a:r>
            <a:r>
              <a:rPr lang="en-US" dirty="0" err="1" smtClean="0"/>
              <a:t>dist</a:t>
            </a:r>
            <a:r>
              <a:rPr lang="en-US" baseline="-25000" dirty="0" err="1" smtClean="0"/>
              <a:t>ij</a:t>
            </a:r>
            <a:r>
              <a:rPr lang="en-US" baseline="30000" dirty="0" err="1" smtClean="0"/>
              <a:t>p</a:t>
            </a:r>
            <a:r>
              <a:rPr lang="en-US" baseline="30000" dirty="0" smtClean="0"/>
              <a:t> </a:t>
            </a:r>
            <a:r>
              <a:rPr lang="en-US" dirty="0" smtClean="0"/>
              <a:t>be </a:t>
            </a:r>
            <a:r>
              <a:rPr lang="en-US" dirty="0"/>
              <a:t>the distance between the projections of two data points </a:t>
            </a:r>
            <a:r>
              <a:rPr lang="en-US" dirty="0" err="1"/>
              <a:t>i</a:t>
            </a:r>
            <a:r>
              <a:rPr lang="en-US" dirty="0"/>
              <a:t> and </a:t>
            </a:r>
            <a:r>
              <a:rPr lang="en-US" dirty="0" smtClean="0"/>
              <a:t>j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PCA maximizes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642" y="4790849"/>
            <a:ext cx="3924300" cy="111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421" y="5969000"/>
            <a:ext cx="1511300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3026" y="5891802"/>
            <a:ext cx="337752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Maximize variance,</a:t>
            </a:r>
          </a:p>
          <a:p>
            <a:r>
              <a:rPr lang="it-IT" dirty="0" smtClean="0"/>
              <a:t>Spread points as much as possible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97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</a:t>
            </a:r>
            <a:r>
              <a:rPr lang="en-US" dirty="0" smtClean="0"/>
              <a:t>Analysis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projection, distances can only decrease, from </a:t>
            </a:r>
            <a:r>
              <a:rPr lang="en-US" dirty="0" err="1" smtClean="0"/>
              <a:t>Pythagora’s</a:t>
            </a:r>
            <a:r>
              <a:rPr lang="en-US" dirty="0" smtClean="0"/>
              <a:t> theorem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objective of PCA is </a:t>
            </a:r>
            <a:r>
              <a:rPr lang="en-US" dirty="0"/>
              <a:t>to approximate as much </a:t>
            </a:r>
            <a:r>
              <a:rPr lang="en-US" dirty="0" smtClean="0"/>
              <a:t>as </a:t>
            </a:r>
            <a:r>
              <a:rPr lang="en-US" dirty="0"/>
              <a:t>possible </a:t>
            </a:r>
            <a:r>
              <a:rPr lang="en-US" dirty="0" smtClean="0"/>
              <a:t>the original </a:t>
            </a:r>
            <a:r>
              <a:rPr lang="en-US" dirty="0"/>
              <a:t>sum of squared </a:t>
            </a:r>
            <a:r>
              <a:rPr lang="en-US" dirty="0" smtClean="0"/>
              <a:t>distances, in a space of smaller dimension, by projection.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657" y="2829379"/>
            <a:ext cx="4216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45"/>
            <a:ext cx="8229600" cy="1143000"/>
          </a:xfrm>
        </p:spPr>
        <p:txBody>
          <a:bodyPr/>
          <a:lstStyle/>
          <a:p>
            <a:r>
              <a:rPr lang="en-US" dirty="0"/>
              <a:t>Principal Component Analysis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345"/>
            <a:ext cx="8229600" cy="553665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Define the n x n </a:t>
            </a:r>
            <a:r>
              <a:rPr lang="en-US" dirty="0">
                <a:solidFill>
                  <a:srgbClr val="C00000"/>
                </a:solidFill>
              </a:rPr>
              <a:t>unit </a:t>
            </a:r>
            <a:r>
              <a:rPr lang="en-US" dirty="0" err="1">
                <a:solidFill>
                  <a:srgbClr val="C00000"/>
                </a:solidFill>
              </a:rPr>
              <a:t>Laplacian</a:t>
            </a:r>
            <a:r>
              <a:rPr lang="en-US" dirty="0">
                <a:solidFill>
                  <a:srgbClr val="C00000"/>
                </a:solidFill>
              </a:rPr>
              <a:t> matrix </a:t>
            </a:r>
            <a:r>
              <a:rPr lang="en-US" dirty="0"/>
              <a:t>L</a:t>
            </a:r>
            <a:r>
              <a:rPr lang="en-US" baseline="30000" dirty="0"/>
              <a:t>u</a:t>
            </a:r>
            <a:r>
              <a:rPr lang="en-US" dirty="0"/>
              <a:t>,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</a:t>
            </a:r>
            <a:r>
              <a:rPr lang="en-US" baseline="30000" dirty="0" smtClean="0"/>
              <a:t>u</a:t>
            </a:r>
            <a:r>
              <a:rPr lang="nl-NL" baseline="-25000" dirty="0" smtClean="0"/>
              <a:t>ij</a:t>
            </a:r>
            <a:r>
              <a:rPr lang="nl-NL" dirty="0" smtClean="0"/>
              <a:t> </a:t>
            </a:r>
            <a:r>
              <a:rPr lang="nl-NL" dirty="0"/>
              <a:t>= (</a:t>
            </a:r>
            <a:r>
              <a:rPr lang="nl-NL" dirty="0" smtClean="0"/>
              <a:t>n</a:t>
            </a:r>
            <a:r>
              <a:rPr lang="nl-NL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err="1" smtClean="0"/>
              <a:t>δ</a:t>
            </a:r>
            <a:r>
              <a:rPr lang="nl-NL" baseline="-25000" dirty="0" smtClean="0"/>
              <a:t>ij</a:t>
            </a:r>
            <a:r>
              <a:rPr lang="nl-NL" dirty="0" smtClean="0"/>
              <a:t> - </a:t>
            </a:r>
            <a:r>
              <a:rPr lang="nl-NL" dirty="0"/>
              <a:t>1</a:t>
            </a:r>
            <a:r>
              <a:rPr lang="nl-NL" dirty="0" smtClean="0"/>
              <a:t>)   </a:t>
            </a:r>
          </a:p>
          <a:p>
            <a:pPr marL="0" indent="0">
              <a:buNone/>
            </a:pPr>
            <a:r>
              <a:rPr lang="nl-NL" dirty="0" smtClean="0"/>
              <a:t>   (</a:t>
            </a:r>
            <a:r>
              <a:rPr lang="en-US" dirty="0"/>
              <a:t>a key tool for describing pairwise </a:t>
            </a:r>
            <a:r>
              <a:rPr lang="en-US" dirty="0" smtClean="0"/>
              <a:t>relationships </a:t>
            </a:r>
            <a:r>
              <a:rPr lang="it-IT" dirty="0" smtClean="0"/>
              <a:t>)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T</a:t>
            </a:r>
            <a:r>
              <a:rPr lang="en-US" dirty="0" smtClean="0"/>
              <a:t>he optimization </a:t>
            </a:r>
            <a:r>
              <a:rPr lang="en-US" dirty="0"/>
              <a:t>problem </a:t>
            </a:r>
            <a:r>
              <a:rPr lang="en-US" dirty="0" smtClean="0"/>
              <a:t>becomes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solution is </a:t>
            </a:r>
            <a:r>
              <a:rPr lang="en-US" dirty="0"/>
              <a:t>given by the </a:t>
            </a:r>
            <a:r>
              <a:rPr lang="en-US" dirty="0">
                <a:solidFill>
                  <a:srgbClr val="C00000"/>
                </a:solidFill>
              </a:rPr>
              <a:t>p eigenvectors with </a:t>
            </a:r>
            <a:r>
              <a:rPr lang="en-US" dirty="0" smtClean="0">
                <a:solidFill>
                  <a:srgbClr val="C00000"/>
                </a:solidFill>
              </a:rPr>
              <a:t>largest eigenvalues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 smtClean="0"/>
              <a:t>m x m </a:t>
            </a:r>
            <a:r>
              <a:rPr lang="en-US" dirty="0"/>
              <a:t>matrix </a:t>
            </a:r>
            <a:r>
              <a:rPr lang="en-US" dirty="0" err="1"/>
              <a:t>X</a:t>
            </a:r>
            <a:r>
              <a:rPr lang="en-US" baseline="30000" dirty="0" err="1"/>
              <a:t>T</a:t>
            </a:r>
            <a:r>
              <a:rPr lang="en-US" dirty="0" err="1"/>
              <a:t>L</a:t>
            </a:r>
            <a:r>
              <a:rPr lang="en-US" baseline="30000" dirty="0" err="1"/>
              <a:t>u</a:t>
            </a:r>
            <a:r>
              <a:rPr lang="en-US" dirty="0" err="1"/>
              <a:t>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680" y="3858395"/>
            <a:ext cx="6515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centered coordinates, </a:t>
            </a:r>
            <a:r>
              <a:rPr lang="en-US" dirty="0" smtClean="0"/>
              <a:t>the following holds true:  </a:t>
            </a:r>
            <a:r>
              <a:rPr lang="en-US" dirty="0" err="1" smtClean="0"/>
              <a:t>X</a:t>
            </a:r>
            <a:r>
              <a:rPr lang="en-US" baseline="30000" dirty="0" err="1" smtClean="0"/>
              <a:t>T</a:t>
            </a:r>
            <a:r>
              <a:rPr lang="en-US" dirty="0" err="1" smtClean="0"/>
              <a:t>L</a:t>
            </a:r>
            <a:r>
              <a:rPr lang="en-US" baseline="30000" dirty="0" err="1" smtClean="0"/>
              <a:t>u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S. That is, the matrix is </a:t>
            </a:r>
            <a:r>
              <a:rPr lang="en-US" b="1" dirty="0" smtClean="0"/>
              <a:t>proportional to the covariance </a:t>
            </a:r>
            <a:r>
              <a:rPr lang="en-US" dirty="0" smtClean="0"/>
              <a:t>matrix, hence:</a:t>
            </a:r>
          </a:p>
          <a:p>
            <a:endParaRPr lang="en-US" dirty="0" smtClean="0"/>
          </a:p>
          <a:p>
            <a:r>
              <a:rPr lang="en-US" dirty="0"/>
              <a:t>The solutions for PCA is obtained </a:t>
            </a:r>
            <a:r>
              <a:rPr lang="en-US" dirty="0" smtClean="0"/>
              <a:t>by finding </a:t>
            </a:r>
            <a:r>
              <a:rPr lang="en-US" dirty="0"/>
              <a:t>the </a:t>
            </a:r>
            <a:r>
              <a:rPr lang="en-US" b="1" dirty="0">
                <a:solidFill>
                  <a:srgbClr val="C00000"/>
                </a:solidFill>
              </a:rPr>
              <a:t>eigenvectors</a:t>
            </a:r>
            <a:r>
              <a:rPr lang="en-US" dirty="0">
                <a:solidFill>
                  <a:srgbClr val="C00000"/>
                </a:solidFill>
              </a:rPr>
              <a:t> of the </a:t>
            </a:r>
            <a:r>
              <a:rPr lang="en-US" b="1" dirty="0">
                <a:solidFill>
                  <a:srgbClr val="C00000"/>
                </a:solidFill>
              </a:rPr>
              <a:t>covariance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matrix with largest eigenvalue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PCA transforms a number of possibly </a:t>
            </a:r>
            <a:r>
              <a:rPr lang="en-US" dirty="0" smtClean="0"/>
              <a:t>correlated variables </a:t>
            </a:r>
            <a:r>
              <a:rPr lang="en-US" dirty="0"/>
              <a:t>into a smaller number of </a:t>
            </a:r>
            <a:r>
              <a:rPr lang="en-US" dirty="0">
                <a:solidFill>
                  <a:srgbClr val="C00000"/>
                </a:solidFill>
              </a:rPr>
              <a:t>uncorrelated</a:t>
            </a:r>
            <a:r>
              <a:rPr lang="en-US" dirty="0"/>
              <a:t> </a:t>
            </a:r>
            <a:r>
              <a:rPr lang="en-US" dirty="0" smtClean="0"/>
              <a:t>variables (principal components).</a:t>
            </a:r>
          </a:p>
          <a:p>
            <a:r>
              <a:rPr lang="en-US" dirty="0"/>
              <a:t>The first principal component </a:t>
            </a:r>
            <a:r>
              <a:rPr lang="en-US" dirty="0">
                <a:solidFill>
                  <a:srgbClr val="C00000"/>
                </a:solidFill>
              </a:rPr>
              <a:t>accounts for as much of the variability in </a:t>
            </a:r>
            <a:r>
              <a:rPr lang="en-US" dirty="0" smtClean="0">
                <a:solidFill>
                  <a:srgbClr val="C00000"/>
                </a:solidFill>
              </a:rPr>
              <a:t>the data </a:t>
            </a:r>
            <a:r>
              <a:rPr lang="en-US" dirty="0">
                <a:solidFill>
                  <a:srgbClr val="C00000"/>
                </a:solidFill>
              </a:rPr>
              <a:t>as possible</a:t>
            </a:r>
            <a:r>
              <a:rPr lang="en-US" dirty="0"/>
              <a:t>, and each succeeding component accounts for as much of the </a:t>
            </a:r>
            <a:r>
              <a:rPr lang="en-US" dirty="0" smtClean="0"/>
              <a:t>remaining variability </a:t>
            </a:r>
            <a:r>
              <a:rPr lang="en-US" dirty="0"/>
              <a:t>as </a:t>
            </a:r>
            <a:r>
              <a:rPr lang="en-US" dirty="0" smtClean="0"/>
              <a:t>possible</a:t>
            </a:r>
          </a:p>
          <a:p>
            <a:r>
              <a:rPr lang="en-US" dirty="0" smtClean="0"/>
              <a:t>PCA </a:t>
            </a:r>
            <a:r>
              <a:rPr lang="en-US" dirty="0" smtClean="0">
                <a:solidFill>
                  <a:srgbClr val="C00000"/>
                </a:solidFill>
              </a:rPr>
              <a:t>minimizes the </a:t>
            </a:r>
            <a:r>
              <a:rPr lang="en-US" dirty="0">
                <a:solidFill>
                  <a:srgbClr val="C00000"/>
                </a:solidFill>
              </a:rPr>
              <a:t>mean squared error incurred when approximating the data with their </a:t>
            </a:r>
            <a:r>
              <a:rPr lang="en-US" dirty="0" smtClean="0">
                <a:solidFill>
                  <a:srgbClr val="C00000"/>
                </a:solidFill>
              </a:rPr>
              <a:t>projections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4757" r="-44757"/>
          <a:stretch>
            <a:fillRect/>
          </a:stretch>
        </p:blipFill>
        <p:spPr>
          <a:xfrm>
            <a:off x="574159" y="274638"/>
            <a:ext cx="8229600" cy="4525963"/>
          </a:xfrm>
        </p:spPr>
      </p:pic>
      <p:sp>
        <p:nvSpPr>
          <p:cNvPr id="3" name="Rectangle 2"/>
          <p:cNvSpPr/>
          <p:nvPr/>
        </p:nvSpPr>
        <p:spPr>
          <a:xfrm>
            <a:off x="276447" y="5002619"/>
            <a:ext cx="8527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Principal component analysis</a:t>
            </a:r>
            <a:r>
              <a:rPr lang="en-US" dirty="0"/>
              <a:t>, data are described by an </a:t>
            </a:r>
            <a:r>
              <a:rPr lang="en-US" b="1" dirty="0"/>
              <a:t>ellipsoid</a:t>
            </a:r>
            <a:r>
              <a:rPr lang="en-US" dirty="0"/>
              <a:t>. </a:t>
            </a:r>
            <a:r>
              <a:rPr lang="en-US" dirty="0" smtClean="0"/>
              <a:t>The first </a:t>
            </a:r>
            <a:r>
              <a:rPr lang="en-US" dirty="0"/>
              <a:t>eigenvector is in the direction of the longest principal axis, the second </a:t>
            </a:r>
            <a:r>
              <a:rPr lang="en-US" dirty="0" smtClean="0"/>
              <a:t>eigenvector lies </a:t>
            </a:r>
            <a:r>
              <a:rPr lang="en-US" dirty="0"/>
              <a:t>in a plane perpendicular to the first one, along the longest axis of </a:t>
            </a:r>
            <a:r>
              <a:rPr lang="en-US" dirty="0" smtClean="0"/>
              <a:t>the two-dimensional </a:t>
            </a:r>
            <a:r>
              <a:rPr lang="en-US" dirty="0"/>
              <a:t>ellipse.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55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57"/>
            <a:ext cx="8229600" cy="852413"/>
          </a:xfrm>
        </p:spPr>
        <p:txBody>
          <a:bodyPr/>
          <a:lstStyle/>
          <a:p>
            <a:r>
              <a:rPr lang="en-US" dirty="0" smtClean="0"/>
              <a:t>Limitations of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1870"/>
            <a:ext cx="8229600" cy="58047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PCA simply performs a coordinate rotation that aligns the transformed axes with the directions of maximum variance.</a:t>
            </a:r>
          </a:p>
          <a:p>
            <a:r>
              <a:rPr lang="en-US" dirty="0"/>
              <a:t>The computational cost is related to solving the eigenvalues-eigenvectors for a matrix of dimension m  x m and is not related to the number of points n, hence it is </a:t>
            </a:r>
            <a:r>
              <a:rPr lang="en-US" b="1" dirty="0"/>
              <a:t>very fast if the dimension is limited</a:t>
            </a:r>
          </a:p>
          <a:p>
            <a:pPr marL="0" indent="0">
              <a:buNone/>
            </a:pPr>
            <a:r>
              <a:rPr lang="en-US" dirty="0" smtClean="0"/>
              <a:t>Limitations:</a:t>
            </a:r>
          </a:p>
          <a:p>
            <a:r>
              <a:rPr lang="en-US" dirty="0" smtClean="0"/>
              <a:t>Having </a:t>
            </a:r>
            <a:r>
              <a:rPr lang="en-US" dirty="0"/>
              <a:t>a larger </a:t>
            </a:r>
            <a:r>
              <a:rPr lang="en-US" b="1" dirty="0"/>
              <a:t>variance</a:t>
            </a:r>
            <a:r>
              <a:rPr lang="en-US" dirty="0"/>
              <a:t> is not always related to having a </a:t>
            </a:r>
            <a:r>
              <a:rPr lang="en-US" dirty="0" smtClean="0"/>
              <a:t>larger </a:t>
            </a:r>
            <a:r>
              <a:rPr lang="en-US" b="1" dirty="0" smtClean="0"/>
              <a:t>information content </a:t>
            </a:r>
            <a:r>
              <a:rPr lang="en-US" dirty="0" smtClean="0"/>
              <a:t>(it can be a side-effect of the choice of physical units)</a:t>
            </a:r>
          </a:p>
          <a:p>
            <a:r>
              <a:rPr lang="en-US" dirty="0"/>
              <a:t>PCA is </a:t>
            </a:r>
            <a:r>
              <a:rPr lang="en-US" dirty="0" smtClean="0"/>
              <a:t>sensitive to </a:t>
            </a:r>
            <a:r>
              <a:rPr lang="en-US" b="1" dirty="0" smtClean="0"/>
              <a:t>outliers</a:t>
            </a:r>
            <a:r>
              <a:rPr lang="en-US" dirty="0" smtClean="0"/>
              <a:t> (the sum of squared distances in involved in the optimization)</a:t>
            </a:r>
          </a:p>
          <a:p>
            <a:r>
              <a:rPr lang="en-US" dirty="0" smtClean="0"/>
              <a:t>If PCA is used for feature selection for classification, </a:t>
            </a:r>
            <a:r>
              <a:rPr lang="en-US" dirty="0"/>
              <a:t>its main </a:t>
            </a:r>
            <a:r>
              <a:rPr lang="en-US" dirty="0" smtClean="0"/>
              <a:t>limitation is </a:t>
            </a:r>
            <a:r>
              <a:rPr lang="en-US" dirty="0"/>
              <a:t>that it </a:t>
            </a:r>
            <a:r>
              <a:rPr lang="en-US" b="1" dirty="0"/>
              <a:t>makes no use of the class label </a:t>
            </a:r>
            <a:r>
              <a:rPr lang="en-US" dirty="0"/>
              <a:t>of the feature </a:t>
            </a:r>
            <a:r>
              <a:rPr lang="en-US" dirty="0" smtClean="0"/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40874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Weighted PCA: combining coordinates </a:t>
            </a:r>
            <a:r>
              <a:rPr lang="en-US" i="1" dirty="0"/>
              <a:t>and</a:t>
            </a:r>
            <a:r>
              <a:rPr lang="en-US" dirty="0"/>
              <a:t>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some cases additional information is available </a:t>
            </a:r>
            <a:r>
              <a:rPr lang="en-US" dirty="0" smtClean="0"/>
              <a:t>in </a:t>
            </a:r>
            <a:r>
              <a:rPr lang="en-US" dirty="0"/>
              <a:t>the form of </a:t>
            </a:r>
            <a:r>
              <a:rPr lang="en-US" dirty="0">
                <a:solidFill>
                  <a:srgbClr val="C00000"/>
                </a:solidFill>
              </a:rPr>
              <a:t>relationships</a:t>
            </a:r>
            <a:r>
              <a:rPr lang="en-US" dirty="0"/>
              <a:t> between (some) </a:t>
            </a:r>
            <a:r>
              <a:rPr lang="en-US" dirty="0" smtClean="0"/>
              <a:t>entities</a:t>
            </a:r>
          </a:p>
          <a:p>
            <a:r>
              <a:rPr lang="en-US" dirty="0" smtClean="0"/>
              <a:t>extend </a:t>
            </a:r>
            <a:r>
              <a:rPr lang="en-US" dirty="0"/>
              <a:t>the PCA approach to incorporate additional </a:t>
            </a:r>
            <a:r>
              <a:rPr lang="en-US" dirty="0" smtClean="0"/>
              <a:t>information:</a:t>
            </a:r>
          </a:p>
          <a:p>
            <a:r>
              <a:rPr lang="en-US" dirty="0" smtClean="0"/>
              <a:t>minimize </a:t>
            </a: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weighted</a:t>
            </a:r>
            <a:r>
              <a:rPr lang="en-US" dirty="0"/>
              <a:t> sum of the squared projected </a:t>
            </a:r>
            <a:r>
              <a:rPr lang="en-US" dirty="0" smtClean="0"/>
              <a:t>distances (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ij</a:t>
            </a:r>
            <a:r>
              <a:rPr lang="en-US" dirty="0" smtClean="0"/>
              <a:t> represents the weight)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271" y="5351463"/>
            <a:ext cx="25019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 problem for weighted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now assign </a:t>
            </a:r>
            <a:r>
              <a:rPr lang="en-US" dirty="0" smtClean="0"/>
              <a:t>to </a:t>
            </a:r>
            <a:r>
              <a:rPr lang="en-US" dirty="0"/>
              <a:t>the problem an </a:t>
            </a:r>
            <a:r>
              <a:rPr lang="en-US" dirty="0" smtClean="0"/>
              <a:t>n x </a:t>
            </a:r>
            <a:r>
              <a:rPr lang="en-US" dirty="0"/>
              <a:t>n </a:t>
            </a:r>
            <a:r>
              <a:rPr lang="en-US" dirty="0" err="1"/>
              <a:t>Laplacian</a:t>
            </a:r>
            <a:r>
              <a:rPr lang="en-US" dirty="0"/>
              <a:t> matrix </a:t>
            </a:r>
            <a:r>
              <a:rPr lang="en-US" dirty="0" err="1" smtClean="0"/>
              <a:t>L</a:t>
            </a:r>
            <a:r>
              <a:rPr lang="en-US" baseline="30000" dirty="0" err="1" smtClean="0"/>
              <a:t>d</a:t>
            </a:r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r>
              <a:rPr lang="en-US" dirty="0" smtClean="0"/>
              <a:t>The optimal projection are obtained as </a:t>
            </a:r>
            <a:r>
              <a:rPr lang="en-US" dirty="0"/>
              <a:t>the direction vectors given by the p highest </a:t>
            </a:r>
            <a:r>
              <a:rPr lang="en-US" dirty="0" smtClean="0"/>
              <a:t>eigenvectors of </a:t>
            </a:r>
            <a:r>
              <a:rPr lang="en-US" dirty="0"/>
              <a:t>the matrix </a:t>
            </a:r>
            <a:r>
              <a:rPr lang="en-US" dirty="0" err="1"/>
              <a:t>X</a:t>
            </a:r>
            <a:r>
              <a:rPr lang="en-US" baseline="30000" dirty="0" err="1"/>
              <a:t>T</a:t>
            </a:r>
            <a:r>
              <a:rPr lang="en-US" dirty="0" err="1"/>
              <a:t>L</a:t>
            </a:r>
            <a:r>
              <a:rPr lang="en-US" baseline="30000" dirty="0" err="1"/>
              <a:t>d</a:t>
            </a:r>
            <a:r>
              <a:rPr lang="en-US" dirty="0" err="1"/>
              <a:t>X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3" y="3046186"/>
            <a:ext cx="3594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Tuning dissimilarity </a:t>
            </a:r>
            <a:r>
              <a:rPr lang="en-US" dirty="0"/>
              <a:t>values to create </a:t>
            </a:r>
            <a:r>
              <a:rPr lang="en-US" dirty="0" smtClean="0"/>
              <a:t>variations </a:t>
            </a:r>
            <a:r>
              <a:rPr lang="en-US" dirty="0"/>
              <a:t>of 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normalized </a:t>
            </a:r>
            <a:r>
              <a:rPr lang="en-US" dirty="0"/>
              <a:t>PCA </a:t>
            </a:r>
            <a:r>
              <a:rPr lang="en-US" dirty="0" err="1"/>
              <a:t>d</a:t>
            </a:r>
            <a:r>
              <a:rPr lang="en-US" baseline="-25000" dirty="0" err="1"/>
              <a:t>ij</a:t>
            </a:r>
            <a:r>
              <a:rPr lang="en-US" dirty="0"/>
              <a:t> = </a:t>
            </a:r>
            <a:r>
              <a:rPr lang="en-US" dirty="0" smtClean="0"/>
              <a:t>1/</a:t>
            </a:r>
            <a:r>
              <a:rPr lang="en-US" dirty="0" err="1" smtClean="0"/>
              <a:t>disti</a:t>
            </a:r>
            <a:r>
              <a:rPr lang="en-US" baseline="-25000" dirty="0" err="1" smtClean="0"/>
              <a:t>ij</a:t>
            </a:r>
            <a:r>
              <a:rPr lang="en-US" dirty="0" smtClean="0"/>
              <a:t> </a:t>
            </a:r>
            <a:r>
              <a:rPr lang="en-US" dirty="0"/>
              <a:t>to discount large original distances in the </a:t>
            </a:r>
            <a:r>
              <a:rPr lang="en-US" dirty="0" smtClean="0"/>
              <a:t>optimization (useful </a:t>
            </a:r>
            <a:r>
              <a:rPr lang="en-US" dirty="0"/>
              <a:t>to increase </a:t>
            </a:r>
            <a:r>
              <a:rPr lang="en-US" b="1" dirty="0" smtClean="0"/>
              <a:t>robustness </a:t>
            </a:r>
            <a:r>
              <a:rPr lang="en-US" b="1" dirty="0"/>
              <a:t>with respect to outliers</a:t>
            </a:r>
            <a:r>
              <a:rPr lang="en-US" dirty="0" smtClean="0"/>
              <a:t>)</a:t>
            </a:r>
          </a:p>
          <a:p>
            <a:r>
              <a:rPr lang="en-US" dirty="0"/>
              <a:t>In supervised PCA, with data labeled as belonging to different </a:t>
            </a:r>
            <a:r>
              <a:rPr lang="en-US" dirty="0">
                <a:solidFill>
                  <a:srgbClr val="C00000"/>
                </a:solidFill>
              </a:rPr>
              <a:t>classes</a:t>
            </a:r>
            <a:r>
              <a:rPr lang="en-US" dirty="0"/>
              <a:t>, we can </a:t>
            </a:r>
            <a:r>
              <a:rPr lang="en-US" dirty="0" smtClean="0"/>
              <a:t>set dissimilarities </a:t>
            </a:r>
            <a:r>
              <a:rPr lang="en-US" dirty="0" err="1"/>
              <a:t>d</a:t>
            </a:r>
            <a:r>
              <a:rPr lang="en-US" baseline="-25000" dirty="0" err="1"/>
              <a:t>ij</a:t>
            </a:r>
            <a:r>
              <a:rPr lang="en-US" dirty="0"/>
              <a:t> to a small value  if </a:t>
            </a:r>
            <a:r>
              <a:rPr lang="en-US" dirty="0" err="1"/>
              <a:t>i</a:t>
            </a:r>
            <a:r>
              <a:rPr lang="en-US" dirty="0"/>
              <a:t> and j belong to the same class, to a value </a:t>
            </a:r>
            <a:r>
              <a:rPr lang="en-US" dirty="0" smtClean="0"/>
              <a:t>1 if </a:t>
            </a:r>
            <a:r>
              <a:rPr lang="en-US" dirty="0"/>
              <a:t>they belong to different </a:t>
            </a:r>
            <a:r>
              <a:rPr lang="en-US" dirty="0" smtClean="0"/>
              <a:t>classes (</a:t>
            </a:r>
            <a:r>
              <a:rPr lang="en-US" dirty="0"/>
              <a:t>more important to put at large distances points of </a:t>
            </a:r>
            <a:r>
              <a:rPr lang="en-US" i="1" dirty="0"/>
              <a:t>different</a:t>
            </a:r>
            <a:r>
              <a:rPr lang="en-US" dirty="0"/>
              <a:t> </a:t>
            </a:r>
            <a:r>
              <a:rPr lang="en-US" dirty="0" smtClean="0"/>
              <a:t>clusters)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Dimensionality reduction by linear</a:t>
            </a:r>
            <a:br>
              <a:rPr lang="en-US" dirty="0" smtClean="0"/>
            </a:br>
            <a:r>
              <a:rPr lang="en-US" dirty="0" smtClean="0"/>
              <a:t>transformations (projections)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24" b="8724"/>
          <a:stretch>
            <a:fillRect/>
          </a:stretch>
        </p:blipFill>
        <p:spPr>
          <a:xfrm>
            <a:off x="1202899" y="3055920"/>
            <a:ext cx="6644563" cy="3654254"/>
          </a:xfrm>
        </p:spPr>
      </p:pic>
      <p:sp>
        <p:nvSpPr>
          <p:cNvPr id="5" name="TextBox 4"/>
          <p:cNvSpPr txBox="1"/>
          <p:nvPr/>
        </p:nvSpPr>
        <p:spPr>
          <a:xfrm>
            <a:off x="163286" y="1365097"/>
            <a:ext cx="898071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You, who are blessed with shade as well as light, you, who are gifted with two eyes, endowed</a:t>
            </a:r>
          </a:p>
          <a:p>
            <a:r>
              <a:rPr lang="en-US" dirty="0"/>
              <a:t>with a knowledge of perspective, and charmed with the enjoyment of various colors, you, who</a:t>
            </a:r>
          </a:p>
          <a:p>
            <a:r>
              <a:rPr lang="en-US" dirty="0"/>
              <a:t>can actually see an angle, and contemplate the complete circumference of a Circle in the </a:t>
            </a:r>
            <a:r>
              <a:rPr lang="en-US" dirty="0" smtClean="0"/>
              <a:t>happy region </a:t>
            </a:r>
            <a:r>
              <a:rPr lang="en-US" dirty="0"/>
              <a:t>of the Three Dimensions – how shall I make it clear to you the extreme difficulty </a:t>
            </a:r>
            <a:r>
              <a:rPr lang="en-US" dirty="0" smtClean="0"/>
              <a:t>which we </a:t>
            </a:r>
            <a:r>
              <a:rPr lang="en-US" dirty="0"/>
              <a:t>in Flatland experience in recognizing one another’s configuration?</a:t>
            </a:r>
          </a:p>
          <a:p>
            <a:r>
              <a:rPr lang="en-US" i="1" dirty="0"/>
              <a:t>(Flatland - 1884 -Edwin Abbott Abbott)</a:t>
            </a:r>
          </a:p>
        </p:txBody>
      </p:sp>
    </p:spTree>
    <p:extLst>
      <p:ext uri="{BB962C8B-B14F-4D97-AF65-F5344CB8AC3E}">
        <p14:creationId xmlns:p14="http://schemas.microsoft.com/office/powerpoint/2010/main" val="38296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Fisher linear </a:t>
            </a:r>
            <a:r>
              <a:rPr lang="en-US" dirty="0"/>
              <a:t>discrimination by ratio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Fisher analysis deals with finding </a:t>
            </a:r>
            <a:r>
              <a:rPr lang="en-US" b="1" dirty="0"/>
              <a:t>a vector </a:t>
            </a:r>
            <a:r>
              <a:rPr lang="en-US" b="1" dirty="0" err="1" smtClean="0"/>
              <a:t>ν</a:t>
            </a:r>
            <a:r>
              <a:rPr lang="en-US" b="1" baseline="-25000" dirty="0" err="1" smtClean="0"/>
              <a:t>F</a:t>
            </a:r>
            <a:r>
              <a:rPr lang="en-US" b="1" dirty="0" smtClean="0"/>
              <a:t> </a:t>
            </a:r>
            <a:r>
              <a:rPr lang="en-US" dirty="0"/>
              <a:t>such that, when the </a:t>
            </a:r>
            <a:r>
              <a:rPr lang="en-US" dirty="0" smtClean="0"/>
              <a:t>original vectors </a:t>
            </a:r>
            <a:r>
              <a:rPr lang="en-US" dirty="0"/>
              <a:t>are </a:t>
            </a:r>
            <a:r>
              <a:rPr lang="en-US" b="1" dirty="0"/>
              <a:t>projected</a:t>
            </a:r>
            <a:r>
              <a:rPr lang="en-US" dirty="0"/>
              <a:t> onto it, values of the different classes are separated in the </a:t>
            </a:r>
            <a:r>
              <a:rPr lang="en-US" dirty="0" smtClean="0"/>
              <a:t>best possible </a:t>
            </a:r>
            <a:r>
              <a:rPr lang="en-US" dirty="0"/>
              <a:t>way</a:t>
            </a:r>
            <a:r>
              <a:rPr lang="en-US" dirty="0" smtClean="0"/>
              <a:t>.</a:t>
            </a:r>
          </a:p>
          <a:p>
            <a:r>
              <a:rPr lang="en-US" dirty="0"/>
              <a:t>A nice separation is obtained when the sample </a:t>
            </a:r>
            <a:r>
              <a:rPr lang="en-US" b="1" dirty="0"/>
              <a:t>means</a:t>
            </a:r>
            <a:r>
              <a:rPr lang="en-US" dirty="0"/>
              <a:t> of the projected points are </a:t>
            </a:r>
            <a:r>
              <a:rPr lang="en-US" dirty="0" smtClean="0"/>
              <a:t>as different </a:t>
            </a:r>
            <a:r>
              <a:rPr lang="en-US" dirty="0"/>
              <a:t>as possible, when normalized with respect to the average </a:t>
            </a:r>
            <a:r>
              <a:rPr lang="en-US" b="1" dirty="0"/>
              <a:t>scatter</a:t>
            </a:r>
            <a:r>
              <a:rPr lang="en-US" dirty="0"/>
              <a:t> of the </a:t>
            </a:r>
            <a:r>
              <a:rPr lang="en-US" dirty="0" smtClean="0"/>
              <a:t>projected points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9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437" r="3437"/>
          <a:stretch>
            <a:fillRect/>
          </a:stretch>
        </p:blipFill>
        <p:spPr>
          <a:xfrm>
            <a:off x="457200" y="983505"/>
            <a:ext cx="8229600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8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Fisher linear discrimination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2651" y="5401087"/>
            <a:ext cx="8612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Fisher linear discrimination </a:t>
            </a:r>
            <a:r>
              <a:rPr lang="en-US" dirty="0"/>
              <a:t>(triangles belong to one class, circles to</a:t>
            </a:r>
          </a:p>
          <a:p>
            <a:r>
              <a:rPr lang="en-US" dirty="0"/>
              <a:t>another one): the one-dimensional projection on the left mixes projected points</a:t>
            </a:r>
          </a:p>
          <a:p>
            <a:r>
              <a:rPr lang="en-US" dirty="0"/>
              <a:t>from the two classes, while the projection on the right best separates the projected</a:t>
            </a:r>
          </a:p>
          <a:p>
            <a:r>
              <a:rPr lang="en-US" dirty="0"/>
              <a:t>sample means w.r.t. the projected scatter.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19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Fisher linear discriminant: formal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/>
              <a:t> be the number of points in the </a:t>
            </a:r>
            <a:r>
              <a:rPr lang="en-US" dirty="0" err="1"/>
              <a:t>i-th</a:t>
            </a:r>
            <a:r>
              <a:rPr lang="en-US" dirty="0"/>
              <a:t> cluster, let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and S</a:t>
            </a:r>
            <a:r>
              <a:rPr lang="en-US" baseline="-25000" dirty="0"/>
              <a:t>i</a:t>
            </a:r>
            <a:r>
              <a:rPr lang="en-US" dirty="0"/>
              <a:t> be the mean </a:t>
            </a:r>
            <a:r>
              <a:rPr lang="en-US" dirty="0" smtClean="0"/>
              <a:t>vector and </a:t>
            </a:r>
            <a:r>
              <a:rPr lang="en-US" dirty="0"/>
              <a:t>the biased covariance matrix for the </a:t>
            </a:r>
            <a:r>
              <a:rPr lang="en-US" dirty="0" err="1"/>
              <a:t>i-th</a:t>
            </a:r>
            <a:r>
              <a:rPr lang="en-US" dirty="0"/>
              <a:t> </a:t>
            </a:r>
            <a:r>
              <a:rPr lang="en-US" dirty="0" smtClean="0"/>
              <a:t>cluster</a:t>
            </a:r>
          </a:p>
          <a:p>
            <a:r>
              <a:rPr lang="en-US" dirty="0"/>
              <a:t>The </a:t>
            </a:r>
            <a:r>
              <a:rPr lang="en-US" dirty="0" smtClean="0"/>
              <a:t>matrix</a:t>
            </a:r>
            <a:r>
              <a:rPr lang="en-US" dirty="0"/>
              <a:t> </a:t>
            </a:r>
            <a:r>
              <a:rPr lang="en-US" dirty="0" smtClean="0"/>
              <a:t>                              is </a:t>
            </a:r>
            <a:r>
              <a:rPr lang="en-US" dirty="0"/>
              <a:t>the average </a:t>
            </a:r>
            <a:r>
              <a:rPr lang="en-US" dirty="0">
                <a:solidFill>
                  <a:srgbClr val="C00000"/>
                </a:solidFill>
              </a:rPr>
              <a:t>within-cluster covariance </a:t>
            </a:r>
            <a:r>
              <a:rPr lang="en-US" dirty="0" smtClean="0"/>
              <a:t>matrix</a:t>
            </a:r>
          </a:p>
          <a:p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                                      is the average </a:t>
            </a:r>
            <a:r>
              <a:rPr lang="en-US" dirty="0">
                <a:solidFill>
                  <a:srgbClr val="C00000"/>
                </a:solidFill>
              </a:rPr>
              <a:t>between cluster covariance </a:t>
            </a:r>
            <a:r>
              <a:rPr lang="en-US" dirty="0"/>
              <a:t>matrix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314" y="4907642"/>
            <a:ext cx="3352800" cy="36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886" y="3815440"/>
            <a:ext cx="26289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 linear discriminant: formal </a:t>
            </a:r>
            <a:r>
              <a:rPr lang="en-US" dirty="0" smtClean="0"/>
              <a:t>definition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Fisher linear discriminant is defined as the linear function y = </a:t>
            </a:r>
            <a:r>
              <a:rPr lang="en-US" dirty="0" err="1" smtClean="0"/>
              <a:t>ν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r>
              <a:rPr lang="en-US" dirty="0" smtClean="0"/>
              <a:t> for </a:t>
            </a:r>
            <a:r>
              <a:rPr lang="en-US" dirty="0"/>
              <a:t>which the following ratio is maximized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 want to </a:t>
            </a:r>
            <a:r>
              <a:rPr lang="en-US" dirty="0">
                <a:solidFill>
                  <a:srgbClr val="C00000"/>
                </a:solidFill>
              </a:rPr>
              <a:t>maximally separate </a:t>
            </a:r>
            <a:r>
              <a:rPr lang="en-US" dirty="0"/>
              <a:t>the clusters (the role of the numerator where the projections of </a:t>
            </a:r>
            <a:r>
              <a:rPr lang="en-US" dirty="0" smtClean="0"/>
              <a:t>the means </a:t>
            </a:r>
            <a:r>
              <a:rPr lang="en-US" dirty="0"/>
              <a:t>count) and </a:t>
            </a:r>
            <a:r>
              <a:rPr lang="en-US" dirty="0">
                <a:solidFill>
                  <a:srgbClr val="C00000"/>
                </a:solidFill>
              </a:rPr>
              <a:t>keep the clusters as compact as possible</a:t>
            </a:r>
            <a:r>
              <a:rPr lang="en-US" dirty="0"/>
              <a:t> (the role of the denominator).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714" y="2725057"/>
            <a:ext cx="2402030" cy="11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 linear </a:t>
            </a:r>
            <a:r>
              <a:rPr lang="en-US" dirty="0" smtClean="0"/>
              <a:t>discriminant</a:t>
            </a:r>
            <a:r>
              <a:rPr lang="en-US" dirty="0"/>
              <a:t> </a:t>
            </a:r>
            <a:r>
              <a:rPr lang="en-US" dirty="0" smtClean="0"/>
              <a:t>for 2 classes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63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the </a:t>
            </a:r>
            <a:r>
              <a:rPr lang="en-US" dirty="0" smtClean="0"/>
              <a:t>special </a:t>
            </a:r>
            <a:r>
              <a:rPr lang="en-US" dirty="0"/>
              <a:t>case of two </a:t>
            </a:r>
            <a:r>
              <a:rPr lang="en-US" dirty="0" smtClean="0"/>
              <a:t>classes, </a:t>
            </a:r>
            <a:r>
              <a:rPr lang="en-US" dirty="0"/>
              <a:t>the Fisher linear discriminant is </a:t>
            </a:r>
            <a:r>
              <a:rPr lang="en-US" dirty="0" smtClean="0"/>
              <a:t>the </a:t>
            </a:r>
            <a:r>
              <a:rPr lang="en-US" dirty="0"/>
              <a:t>linear </a:t>
            </a:r>
            <a:r>
              <a:rPr lang="en-US" dirty="0" smtClean="0"/>
              <a:t>function y </a:t>
            </a:r>
            <a:r>
              <a:rPr lang="en-US" dirty="0"/>
              <a:t>= </a:t>
            </a:r>
            <a:r>
              <a:rPr lang="en-US" dirty="0" err="1"/>
              <a:t>w</a:t>
            </a:r>
            <a:r>
              <a:rPr lang="en-US" baseline="30000" dirty="0" err="1"/>
              <a:t>T</a:t>
            </a:r>
            <a:r>
              <a:rPr lang="en-US" dirty="0" err="1"/>
              <a:t>x</a:t>
            </a:r>
            <a:r>
              <a:rPr lang="en-US" dirty="0"/>
              <a:t> for which the following criterion function is maximized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where </a:t>
            </a:r>
            <a:r>
              <a:rPr lang="en-US" dirty="0" smtClean="0"/>
              <a:t>m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is the sample mean for the projected </a:t>
            </a:r>
            <a:r>
              <a:rPr lang="en-US" dirty="0" smtClean="0"/>
              <a:t>points 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 is </a:t>
            </a:r>
            <a:r>
              <a:rPr lang="en-US" dirty="0"/>
              <a:t>the scatter of the projected samples of each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928" y="3087323"/>
            <a:ext cx="3860800" cy="90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754" y="4921828"/>
            <a:ext cx="3479800" cy="546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945" y="6230257"/>
            <a:ext cx="3338765" cy="4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274638"/>
            <a:ext cx="865490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Fisher linear discriminant for </a:t>
            </a:r>
            <a:r>
              <a:rPr lang="en-US" dirty="0" smtClean="0"/>
              <a:t>2 classes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solution is: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where m</a:t>
            </a:r>
            <a:r>
              <a:rPr lang="en-US" baseline="-25000" dirty="0"/>
              <a:t>i</a:t>
            </a:r>
            <a:r>
              <a:rPr lang="en-US" dirty="0"/>
              <a:t> is the d-dimensional sample mean for class </a:t>
            </a:r>
            <a:r>
              <a:rPr lang="en-US" dirty="0" err="1"/>
              <a:t>i</a:t>
            </a:r>
            <a:r>
              <a:rPr lang="en-US" dirty="0"/>
              <a:t> and </a:t>
            </a:r>
            <a:r>
              <a:rPr lang="en-US" dirty="0" err="1"/>
              <a:t>S</a:t>
            </a:r>
            <a:r>
              <a:rPr lang="en-US" baseline="-25000" dirty="0" err="1"/>
              <a:t>w</a:t>
            </a:r>
            <a:r>
              <a:rPr lang="en-US" dirty="0"/>
              <a:t> is the sum of the </a:t>
            </a:r>
            <a:r>
              <a:rPr lang="en-US" dirty="0" smtClean="0"/>
              <a:t>two scatter </a:t>
            </a:r>
            <a:r>
              <a:rPr lang="en-US" dirty="0"/>
              <a:t>matrices S</a:t>
            </a:r>
            <a:r>
              <a:rPr lang="en-US" baseline="-25000" dirty="0"/>
              <a:t>i</a:t>
            </a:r>
            <a:r>
              <a:rPr lang="en-US" dirty="0"/>
              <a:t> defined as follows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215" y="4972957"/>
            <a:ext cx="4940300" cy="9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885" y="2461986"/>
            <a:ext cx="36068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Fisher discrimination index for selecting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wo-way </a:t>
            </a:r>
            <a:r>
              <a:rPr lang="en-US" dirty="0"/>
              <a:t>classification </a:t>
            </a:r>
            <a:r>
              <a:rPr lang="en-US" dirty="0" smtClean="0"/>
              <a:t>problem </a:t>
            </a:r>
            <a:r>
              <a:rPr lang="en-US" dirty="0"/>
              <a:t>with </a:t>
            </a:r>
            <a:r>
              <a:rPr lang="en-US" dirty="0" smtClean="0"/>
              <a:t>input vectors </a:t>
            </a:r>
            <a:r>
              <a:rPr lang="en-US" dirty="0"/>
              <a:t>of d dimensions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ate </a:t>
            </a:r>
            <a:r>
              <a:rPr lang="en-US" dirty="0"/>
              <a:t>the importance of feature </a:t>
            </a:r>
            <a:r>
              <a:rPr lang="en-US" dirty="0" err="1"/>
              <a:t>i</a:t>
            </a:r>
            <a:r>
              <a:rPr lang="en-US" dirty="0"/>
              <a:t> according to the </a:t>
            </a:r>
            <a:r>
              <a:rPr lang="en-US" b="1" dirty="0"/>
              <a:t>magnitude of the </a:t>
            </a:r>
            <a:r>
              <a:rPr lang="en-US" b="1" dirty="0" err="1"/>
              <a:t>i-</a:t>
            </a:r>
            <a:r>
              <a:rPr lang="en-US" b="1" dirty="0" err="1" smtClean="0"/>
              <a:t>th</a:t>
            </a:r>
            <a:r>
              <a:rPr lang="en-US" b="1" dirty="0" smtClean="0"/>
              <a:t> component </a:t>
            </a:r>
            <a:r>
              <a:rPr lang="en-US" b="1" dirty="0"/>
              <a:t>of the Fisher vector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F</a:t>
            </a:r>
            <a:endParaRPr lang="en-US" baseline="-25000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largest components in Fisher vector will heuristically identify the most relevant </a:t>
            </a:r>
            <a:r>
              <a:rPr lang="en-US" dirty="0" smtClean="0"/>
              <a:t>coordinates </a:t>
            </a:r>
            <a:r>
              <a:rPr lang="en-US" dirty="0"/>
              <a:t>for separating the </a:t>
            </a:r>
            <a:r>
              <a:rPr lang="en-US" dirty="0" smtClean="0"/>
              <a:t>classes</a:t>
            </a:r>
          </a:p>
          <a:p>
            <a:r>
              <a:rPr lang="en-US" dirty="0" smtClean="0"/>
              <a:t>Rationale: </a:t>
            </a:r>
            <a:r>
              <a:rPr lang="en-US" dirty="0"/>
              <a:t>if the direction of </a:t>
            </a:r>
            <a:r>
              <a:rPr lang="en-US" dirty="0" smtClean="0"/>
              <a:t>a coordinate </a:t>
            </a:r>
            <a:r>
              <a:rPr lang="en-US" dirty="0"/>
              <a:t>vector is similar to the direction of the Fisher </a:t>
            </a:r>
            <a:r>
              <a:rPr lang="en-US" dirty="0" smtClean="0"/>
              <a:t>vector, we can use that coordinate to separate the two classes</a:t>
            </a:r>
          </a:p>
          <a:p>
            <a:r>
              <a:rPr lang="en-US" dirty="0" smtClean="0"/>
              <a:t>Drawbacks: inverting the matrix can be computationally demanding and this measure can be insufficient to order many features</a:t>
            </a:r>
          </a:p>
        </p:txBody>
      </p:sp>
    </p:spTree>
    <p:extLst>
      <p:ext uri="{BB962C8B-B14F-4D97-AF65-F5344CB8AC3E}">
        <p14:creationId xmlns:p14="http://schemas.microsoft.com/office/powerpoint/2010/main" val="15957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2" y="157679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Fisher’s linear discriminant analysis (LDA)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LDA: find p different projection direction instead of just one, maximizing the following ratio: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76934"/>
            <a:ext cx="79248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31412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Fisher’s linear discriminant analysis (LDA</a:t>
            </a:r>
            <a:r>
              <a:rPr lang="en-US" dirty="0" smtClean="0"/>
              <a:t>)(2)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47" y="1143000"/>
            <a:ext cx="8431617" cy="26488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LDA is </a:t>
            </a:r>
            <a:r>
              <a:rPr lang="en-US" sz="2800" dirty="0"/>
              <a:t>sensitive to outliers and it </a:t>
            </a:r>
            <a:r>
              <a:rPr lang="en-US" sz="2800" dirty="0" smtClean="0"/>
              <a:t>does not </a:t>
            </a:r>
            <a:r>
              <a:rPr lang="en-US" sz="2800" dirty="0"/>
              <a:t>take the shape and size of clusters into </a:t>
            </a:r>
            <a:r>
              <a:rPr lang="en-US" sz="2800" dirty="0" smtClean="0"/>
              <a:t>consideration.</a:t>
            </a:r>
          </a:p>
          <a:p>
            <a:r>
              <a:rPr lang="en-US" sz="2800" dirty="0" smtClean="0"/>
              <a:t> This can be taken into account maximizing the following ratio: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68" y="3087007"/>
            <a:ext cx="722630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457" y="4991097"/>
            <a:ext cx="4013200" cy="119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28" y="4739820"/>
            <a:ext cx="49856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</a:t>
            </a:r>
            <a:r>
              <a:rPr lang="en-US" sz="2400" dirty="0" err="1"/>
              <a:t>d</a:t>
            </a:r>
            <a:r>
              <a:rPr lang="en-US" sz="2400" baseline="-25000" dirty="0" err="1"/>
              <a:t>ij</a:t>
            </a:r>
            <a:r>
              <a:rPr lang="en-US" sz="2400" dirty="0"/>
              <a:t> are dissimilarity weights, </a:t>
            </a:r>
            <a:r>
              <a:rPr lang="en-US" sz="2400" dirty="0" err="1"/>
              <a:t>sim</a:t>
            </a:r>
            <a:r>
              <a:rPr lang="en-US" sz="2400" baseline="-25000" dirty="0" err="1"/>
              <a:t>ij</a:t>
            </a:r>
            <a:r>
              <a:rPr lang="en-US" sz="2400" dirty="0"/>
              <a:t> are similarity weights and </a:t>
            </a:r>
            <a:r>
              <a:rPr lang="en-US" sz="2400" dirty="0" err="1"/>
              <a:t>L</a:t>
            </a:r>
            <a:r>
              <a:rPr lang="en-US" sz="2400" baseline="30000" dirty="0" err="1"/>
              <a:t>s</a:t>
            </a:r>
            <a:r>
              <a:rPr lang="en-US" sz="2400" dirty="0"/>
              <a:t> is the </a:t>
            </a:r>
            <a:r>
              <a:rPr lang="en-US" sz="2400" dirty="0" err="1"/>
              <a:t>Laplacian</a:t>
            </a:r>
            <a:r>
              <a:rPr lang="en-US" sz="2400" dirty="0"/>
              <a:t> matrix corresponding to the similarities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finding an </a:t>
            </a:r>
            <a:r>
              <a:rPr lang="en-US" b="1" dirty="0"/>
              <a:t>optimal</a:t>
            </a:r>
            <a:r>
              <a:rPr lang="en-US" dirty="0"/>
              <a:t> projection requires defining in measurable </a:t>
            </a:r>
            <a:r>
              <a:rPr lang="en-US" dirty="0" smtClean="0"/>
              <a:t>ways what </a:t>
            </a:r>
            <a:r>
              <a:rPr lang="en-US" dirty="0"/>
              <a:t>is meant by </a:t>
            </a:r>
            <a:r>
              <a:rPr lang="en-US" dirty="0" smtClean="0"/>
              <a:t>optimality</a:t>
            </a:r>
          </a:p>
          <a:p>
            <a:r>
              <a:rPr lang="en-US" b="1" dirty="0" smtClean="0"/>
              <a:t>unsupervised</a:t>
            </a:r>
            <a:r>
              <a:rPr lang="en-US" dirty="0" smtClean="0"/>
              <a:t> (</a:t>
            </a:r>
            <a:r>
              <a:rPr lang="en-US" dirty="0"/>
              <a:t>based only on coordinates) and </a:t>
            </a:r>
            <a:r>
              <a:rPr lang="en-US" b="1" dirty="0"/>
              <a:t>supervised</a:t>
            </a:r>
            <a:r>
              <a:rPr lang="en-US" dirty="0"/>
              <a:t> information (based on relationships)</a:t>
            </a:r>
            <a:r>
              <a:rPr lang="en-US" dirty="0" smtClean="0"/>
              <a:t>, can be combined to give  different </a:t>
            </a:r>
            <a:r>
              <a:rPr lang="en-US" dirty="0"/>
              <a:t>weights to different preferences for placing items </a:t>
            </a:r>
            <a:r>
              <a:rPr lang="en-US" dirty="0" smtClean="0"/>
              <a:t>distant or </a:t>
            </a:r>
            <a:r>
              <a:rPr lang="en-US" dirty="0"/>
              <a:t>close</a:t>
            </a:r>
            <a:r>
              <a:rPr lang="en-US" dirty="0" smtClean="0"/>
              <a:t>.</a:t>
            </a:r>
          </a:p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is </a:t>
            </a:r>
            <a:r>
              <a:rPr lang="en-US" dirty="0" smtClean="0"/>
              <a:t>left is </a:t>
            </a:r>
            <a:r>
              <a:rPr lang="en-US" dirty="0"/>
              <a:t>to derive </a:t>
            </a:r>
            <a:r>
              <a:rPr lang="en-US" dirty="0" smtClean="0"/>
              <a:t>m x m </a:t>
            </a:r>
            <a:r>
              <a:rPr lang="en-US" dirty="0"/>
              <a:t>matrices </a:t>
            </a:r>
            <a:r>
              <a:rPr lang="en-US" dirty="0" smtClean="0"/>
              <a:t>and to use an </a:t>
            </a:r>
            <a:r>
              <a:rPr lang="en-US" dirty="0"/>
              <a:t>efficient </a:t>
            </a:r>
            <a:r>
              <a:rPr lang="en-US" dirty="0" smtClean="0"/>
              <a:t>and numerically </a:t>
            </a:r>
            <a:r>
              <a:rPr lang="en-US" dirty="0"/>
              <a:t>stable way to solve an </a:t>
            </a:r>
            <a:r>
              <a:rPr lang="en-US" dirty="0" smtClean="0"/>
              <a:t>m x m </a:t>
            </a:r>
            <a:r>
              <a:rPr lang="en-US" dirty="0"/>
              <a:t>generalized eigenvector problem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93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imensionality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681"/>
            <a:ext cx="8229600" cy="52254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Mapping entities to two or three dimensions helps the </a:t>
            </a:r>
            <a:r>
              <a:rPr lang="en-US" dirty="0" smtClean="0">
                <a:solidFill>
                  <a:srgbClr val="C00000"/>
                </a:solidFill>
              </a:rPr>
              <a:t>visual analysis </a:t>
            </a:r>
            <a:r>
              <a:rPr lang="en-US" dirty="0" smtClean="0"/>
              <a:t>of the data</a:t>
            </a:r>
          </a:p>
          <a:p>
            <a:r>
              <a:rPr lang="en-US" dirty="0"/>
              <a:t>The mapping has to preserve </a:t>
            </a:r>
            <a:r>
              <a:rPr lang="en-US" dirty="0" smtClean="0"/>
              <a:t>most of the information </a:t>
            </a:r>
            <a:r>
              <a:rPr lang="en-US" dirty="0"/>
              <a:t>present </a:t>
            </a:r>
            <a:r>
              <a:rPr lang="en-US" dirty="0" smtClean="0"/>
              <a:t>in the </a:t>
            </a:r>
            <a:r>
              <a:rPr lang="en-US" dirty="0"/>
              <a:t>original </a:t>
            </a:r>
            <a:r>
              <a:rPr lang="en-US" dirty="0" smtClean="0"/>
              <a:t>data.</a:t>
            </a:r>
          </a:p>
          <a:p>
            <a:r>
              <a:rPr lang="en-US" dirty="0" smtClean="0"/>
              <a:t>The objective is to </a:t>
            </a:r>
            <a:r>
              <a:rPr lang="en-US" dirty="0"/>
              <a:t>organize entities in </a:t>
            </a:r>
            <a:r>
              <a:rPr lang="en-US" dirty="0" smtClean="0"/>
              <a:t>two-three dimensions so </a:t>
            </a:r>
            <a:r>
              <a:rPr lang="en-US" dirty="0"/>
              <a:t>that similar objects are near </a:t>
            </a:r>
            <a:r>
              <a:rPr lang="en-US" dirty="0" smtClean="0"/>
              <a:t>to each other </a:t>
            </a:r>
            <a:r>
              <a:rPr lang="en-US" dirty="0"/>
              <a:t>and dissimilar objects are far from </a:t>
            </a:r>
            <a:r>
              <a:rPr lang="en-US" dirty="0" smtClean="0"/>
              <a:t>each other.</a:t>
            </a:r>
          </a:p>
          <a:p>
            <a:endParaRPr lang="en-US" dirty="0"/>
          </a:p>
          <a:p>
            <a:r>
              <a:rPr lang="en-US" dirty="0" smtClean="0"/>
              <a:t>In general, reducing dimensions to a smaller number (but greater than 2 o 3) can be very useful for subsequent machine learning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Visualizations</a:t>
            </a:r>
            <a:r>
              <a:rPr lang="en-US" dirty="0"/>
              <a:t> </a:t>
            </a:r>
            <a:r>
              <a:rPr lang="en-US" dirty="0" smtClean="0"/>
              <a:t>help </a:t>
            </a:r>
            <a:r>
              <a:rPr lang="en-US" dirty="0"/>
              <a:t>the human </a:t>
            </a:r>
            <a:r>
              <a:rPr lang="en-US" dirty="0" smtClean="0"/>
              <a:t>unsupervised learning </a:t>
            </a:r>
            <a:r>
              <a:rPr lang="en-US" dirty="0"/>
              <a:t>capabilities to extract knowledge from the </a:t>
            </a:r>
            <a:r>
              <a:rPr lang="en-US" dirty="0" smtClean="0"/>
              <a:t>data.</a:t>
            </a:r>
          </a:p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are limited to the </a:t>
            </a:r>
            <a:r>
              <a:rPr lang="en-US" dirty="0" smtClean="0"/>
              <a:t>two-three dimensions</a:t>
            </a:r>
          </a:p>
          <a:p>
            <a:r>
              <a:rPr lang="en-US" dirty="0"/>
              <a:t>A simple way to transform data into two-dimensional views is through </a:t>
            </a:r>
            <a:r>
              <a:rPr lang="en-US" b="1" dirty="0" smtClean="0"/>
              <a:t>projections</a:t>
            </a:r>
          </a:p>
          <a:p>
            <a:r>
              <a:rPr lang="en-US" b="1" dirty="0"/>
              <a:t>Orthogonal projections </a:t>
            </a:r>
            <a:r>
              <a:rPr lang="en-US" dirty="0"/>
              <a:t>can be </a:t>
            </a:r>
            <a:r>
              <a:rPr lang="en-US" dirty="0" smtClean="0"/>
              <a:t>intuitively explained </a:t>
            </a:r>
            <a:r>
              <a:rPr lang="en-US" dirty="0"/>
              <a:t>as looking at the data from different and distant points of view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Principal Component </a:t>
            </a:r>
            <a:r>
              <a:rPr lang="en-US" b="1" dirty="0"/>
              <a:t>Analysis (PCA) </a:t>
            </a:r>
            <a:r>
              <a:rPr lang="en-US" dirty="0"/>
              <a:t>identifies the orthogonal projection that spreads </a:t>
            </a:r>
            <a:r>
              <a:rPr lang="en-US" dirty="0" smtClean="0"/>
              <a:t>the points </a:t>
            </a:r>
            <a:r>
              <a:rPr lang="en-US" dirty="0"/>
              <a:t>as much as possible in the projection </a:t>
            </a:r>
            <a:r>
              <a:rPr lang="en-US" dirty="0" smtClean="0"/>
              <a:t>plane</a:t>
            </a:r>
          </a:p>
          <a:p>
            <a:r>
              <a:rPr lang="en-US" dirty="0" smtClean="0"/>
              <a:t>But keep in mind that having </a:t>
            </a:r>
            <a:r>
              <a:rPr lang="en-US" dirty="0"/>
              <a:t>a larger </a:t>
            </a:r>
            <a:r>
              <a:rPr lang="en-US" b="1" dirty="0"/>
              <a:t>variance</a:t>
            </a:r>
            <a:r>
              <a:rPr lang="en-US" dirty="0"/>
              <a:t> is not always related </a:t>
            </a:r>
            <a:r>
              <a:rPr lang="en-US" dirty="0" smtClean="0"/>
              <a:t>to having </a:t>
            </a:r>
            <a:r>
              <a:rPr lang="en-US" dirty="0"/>
              <a:t>the largest </a:t>
            </a:r>
            <a:r>
              <a:rPr lang="en-US" b="1" dirty="0"/>
              <a:t>information</a:t>
            </a:r>
            <a:r>
              <a:rPr lang="en-US" dirty="0"/>
              <a:t> </a:t>
            </a:r>
            <a:r>
              <a:rPr lang="en-US" dirty="0" smtClean="0"/>
              <a:t>content</a:t>
            </a:r>
          </a:p>
          <a:p>
            <a:r>
              <a:rPr lang="en-US" dirty="0" smtClean="0"/>
              <a:t>If available, relationships can </a:t>
            </a:r>
            <a:r>
              <a:rPr lang="en-US" dirty="0"/>
              <a:t>be used to </a:t>
            </a:r>
            <a:r>
              <a:rPr lang="en-US" dirty="0" smtClean="0"/>
              <a:t>modify PCA (</a:t>
            </a:r>
            <a:r>
              <a:rPr lang="en-US" b="1" dirty="0" smtClean="0"/>
              <a:t>weighted PCA</a:t>
            </a:r>
            <a:r>
              <a:rPr lang="en-US" dirty="0" smtClean="0"/>
              <a:t>)  </a:t>
            </a:r>
            <a:r>
              <a:rPr lang="en-US" dirty="0"/>
              <a:t>and obtain more meaningful projections.</a:t>
            </a:r>
          </a:p>
        </p:txBody>
      </p:sp>
    </p:spTree>
    <p:extLst>
      <p:ext uri="{BB962C8B-B14F-4D97-AF65-F5344CB8AC3E}">
        <p14:creationId xmlns:p14="http://schemas.microsoft.com/office/powerpoint/2010/main" val="6604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b="1" dirty="0"/>
              <a:t>class labels </a:t>
            </a:r>
            <a:r>
              <a:rPr lang="en-US" dirty="0"/>
              <a:t>are present, Fisher discrimination projects data so that </a:t>
            </a:r>
            <a:r>
              <a:rPr lang="en-US" dirty="0" smtClean="0"/>
              <a:t>the ratio </a:t>
            </a:r>
            <a:r>
              <a:rPr lang="en-US" dirty="0"/>
              <a:t>of difference in the projected </a:t>
            </a:r>
            <a:r>
              <a:rPr lang="en-US" b="1" dirty="0"/>
              <a:t>means</a:t>
            </a:r>
            <a:r>
              <a:rPr lang="en-US" dirty="0"/>
              <a:t> of points belonging to different </a:t>
            </a:r>
            <a:r>
              <a:rPr lang="en-US" dirty="0" smtClean="0"/>
              <a:t>classes divided </a:t>
            </a:r>
            <a:r>
              <a:rPr lang="en-US" dirty="0"/>
              <a:t>by the </a:t>
            </a:r>
            <a:r>
              <a:rPr lang="en-US" b="1" dirty="0"/>
              <a:t>intra-class scatter </a:t>
            </a:r>
            <a:r>
              <a:rPr lang="en-US" dirty="0"/>
              <a:t>is maximized.</a:t>
            </a:r>
          </a:p>
        </p:txBody>
      </p:sp>
    </p:spTree>
    <p:extLst>
      <p:ext uri="{BB962C8B-B14F-4D97-AF65-F5344CB8AC3E}">
        <p14:creationId xmlns:p14="http://schemas.microsoft.com/office/powerpoint/2010/main" val="35364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dissimilarity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Dissimilarity measures can be explicitly given for any pair of entities (</a:t>
            </a:r>
            <a:r>
              <a:rPr lang="en-US" dirty="0" smtClean="0">
                <a:solidFill>
                  <a:srgbClr val="C00000"/>
                </a:solidFill>
              </a:rPr>
              <a:t>external dissimilarity</a:t>
            </a:r>
            <a:r>
              <a:rPr lang="en-US" dirty="0" smtClean="0"/>
              <a:t>) or can be derived from an </a:t>
            </a:r>
            <a:r>
              <a:rPr lang="en-US" dirty="0" smtClean="0">
                <a:solidFill>
                  <a:srgbClr val="C00000"/>
                </a:solidFill>
              </a:rPr>
              <a:t>internal representation </a:t>
            </a:r>
            <a:r>
              <a:rPr lang="en-US" dirty="0" smtClean="0"/>
              <a:t>of the entities (i.e. from their coordinates) from a distance metric.</a:t>
            </a:r>
          </a:p>
          <a:p>
            <a:r>
              <a:rPr lang="en-US" dirty="0" smtClean="0"/>
              <a:t>In </a:t>
            </a:r>
            <a:r>
              <a:rPr lang="en-US" dirty="0"/>
              <a:t>some </a:t>
            </a:r>
            <a:r>
              <a:rPr lang="en-US" dirty="0" smtClean="0"/>
              <a:t>cases the </a:t>
            </a:r>
            <a:r>
              <a:rPr lang="en-US" dirty="0"/>
              <a:t>information given to the system consists of </a:t>
            </a:r>
            <a:r>
              <a:rPr lang="en-US" i="1" dirty="0"/>
              <a:t>both</a:t>
            </a:r>
            <a:r>
              <a:rPr lang="en-US" dirty="0"/>
              <a:t> </a:t>
            </a:r>
            <a:r>
              <a:rPr lang="en-US" b="1" dirty="0"/>
              <a:t>coordinates and </a:t>
            </a:r>
            <a:r>
              <a:rPr lang="en-US" b="1" dirty="0" smtClean="0"/>
              <a:t>relationships</a:t>
            </a:r>
            <a:r>
              <a:rPr lang="en-US" dirty="0" smtClean="0"/>
              <a:t> (think about labeling entities after a clustering is performed)</a:t>
            </a:r>
          </a:p>
        </p:txBody>
      </p:sp>
    </p:spTree>
    <p:extLst>
      <p:ext uri="{BB962C8B-B14F-4D97-AF65-F5344CB8AC3E}">
        <p14:creationId xmlns:p14="http://schemas.microsoft.com/office/powerpoint/2010/main" val="10668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dissimilarity structure.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84514"/>
          </a:xfrm>
        </p:spPr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 entities, characterized </a:t>
            </a:r>
            <a:r>
              <a:rPr lang="en-US" dirty="0"/>
              <a:t>by some mutual dissimilarities </a:t>
            </a:r>
            <a:r>
              <a:rPr lang="en-US" dirty="0" err="1" smtClean="0"/>
              <a:t>δ</a:t>
            </a:r>
            <a:r>
              <a:rPr lang="en-US" baseline="-25000" dirty="0" err="1" smtClean="0"/>
              <a:t>ij</a:t>
            </a:r>
            <a:r>
              <a:rPr lang="en-US" dirty="0" smtClean="0"/>
              <a:t>  can represented by a graph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47" y="2884713"/>
            <a:ext cx="4035054" cy="306614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430486" y="3062514"/>
            <a:ext cx="4477657" cy="3069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Each node represents an entity, </a:t>
            </a:r>
            <a:r>
              <a:rPr lang="en-US" dirty="0"/>
              <a:t>and a connection with weight </a:t>
            </a:r>
            <a:r>
              <a:rPr lang="en-US" dirty="0" err="1"/>
              <a:t>δ</a:t>
            </a:r>
            <a:r>
              <a:rPr lang="en-US" baseline="-25000" dirty="0" err="1"/>
              <a:t>ij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present between </a:t>
            </a:r>
            <a:r>
              <a:rPr lang="en-US" dirty="0"/>
              <a:t>two nodes, if and only if a distance </a:t>
            </a:r>
            <a:r>
              <a:rPr lang="en-US" dirty="0" err="1"/>
              <a:t>δ</a:t>
            </a:r>
            <a:r>
              <a:rPr lang="en-US" baseline="-25000" dirty="0" err="1"/>
              <a:t>ij</a:t>
            </a:r>
            <a:r>
              <a:rPr lang="en-US" dirty="0" smtClean="0"/>
              <a:t> </a:t>
            </a:r>
            <a:r>
              <a:rPr lang="en-US" dirty="0"/>
              <a:t>is defined for the corresponding entities.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16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63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Assumption: data </a:t>
            </a:r>
            <a:r>
              <a:rPr lang="en-US" dirty="0"/>
              <a:t>is </a:t>
            </a:r>
            <a:r>
              <a:rPr lang="en-US" b="1" dirty="0"/>
              <a:t>centered</a:t>
            </a:r>
            <a:r>
              <a:rPr lang="en-US" dirty="0"/>
              <a:t> (the mean of each coordinate is zero</a:t>
            </a:r>
            <a:r>
              <a:rPr lang="en-US" dirty="0" smtClean="0"/>
              <a:t>), otherwise subtract mean.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    number </a:t>
            </a:r>
            <a:r>
              <a:rPr lang="en-US" dirty="0"/>
              <a:t>of vectors (entities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   </a:t>
            </a:r>
            <a:r>
              <a:rPr lang="en-US" dirty="0"/>
              <a:t>dimension of each </a:t>
            </a:r>
            <a:r>
              <a:rPr lang="en-US" dirty="0" smtClean="0"/>
              <a:t>vector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X</a:t>
            </a:r>
            <a:r>
              <a:rPr lang="en-US" dirty="0" smtClean="0"/>
              <a:t>  n x m matrix storing the entities (one row for </a:t>
            </a:r>
            <a:r>
              <a:rPr lang="en-US" dirty="0"/>
              <a:t>each entity: </a:t>
            </a:r>
            <a:r>
              <a:rPr lang="en-US" dirty="0" smtClean="0"/>
              <a:t>Xiα α-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coordinates of item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Latin </a:t>
            </a:r>
            <a:r>
              <a:rPr lang="en-US" dirty="0" smtClean="0"/>
              <a:t>indices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j </a:t>
            </a:r>
            <a:r>
              <a:rPr lang="en-US" dirty="0" smtClean="0"/>
              <a:t>range </a:t>
            </a:r>
            <a:r>
              <a:rPr lang="en-US" dirty="0"/>
              <a:t>over the data items, while Greek indices </a:t>
            </a:r>
            <a:r>
              <a:rPr lang="en-US" dirty="0" smtClean="0"/>
              <a:t>α,β  </a:t>
            </a:r>
            <a:r>
              <a:rPr lang="en-US" dirty="0"/>
              <a:t>range over the </a:t>
            </a:r>
            <a:r>
              <a:rPr lang="en-US" dirty="0" smtClean="0"/>
              <a:t>coordinates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S</a:t>
            </a:r>
            <a:r>
              <a:rPr lang="en-US" dirty="0" smtClean="0"/>
              <a:t> is the  </a:t>
            </a:r>
            <a:r>
              <a:rPr lang="en-US" dirty="0"/>
              <a:t>the </a:t>
            </a:r>
            <a:r>
              <a:rPr lang="en-US" dirty="0" smtClean="0"/>
              <a:t>m x m </a:t>
            </a:r>
            <a:r>
              <a:rPr lang="en-US" dirty="0"/>
              <a:t>biased covariance matrix: </a:t>
            </a:r>
            <a:br>
              <a:rPr lang="en-US" dirty="0"/>
            </a:br>
            <a:r>
              <a:rPr lang="en-US" dirty="0" smtClean="0"/>
              <a:t>S </a:t>
            </a:r>
            <a:r>
              <a:rPr lang="en-US" dirty="0"/>
              <a:t>= </a:t>
            </a:r>
            <a:r>
              <a:rPr lang="en-US" dirty="0" smtClean="0"/>
              <a:t>1/n X</a:t>
            </a:r>
            <a:r>
              <a:rPr lang="en-US" baseline="30000" dirty="0" smtClean="0"/>
              <a:t>T</a:t>
            </a:r>
            <a:r>
              <a:rPr lang="en-US" dirty="0" smtClean="0"/>
              <a:t>X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10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5113"/>
            <a:ext cx="8229600" cy="1143000"/>
          </a:xfrm>
        </p:spPr>
        <p:txBody>
          <a:bodyPr/>
          <a:lstStyle/>
          <a:p>
            <a:r>
              <a:rPr lang="en-US" dirty="0"/>
              <a:t>Linear </a:t>
            </a:r>
            <a:r>
              <a:rPr lang="en-US" dirty="0" smtClean="0"/>
              <a:t>projection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53" y="779685"/>
            <a:ext cx="61245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651" y="5678683"/>
            <a:ext cx="87186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projection: each dotted line connecting a vector to its projection </a:t>
            </a:r>
            <a:r>
              <a:rPr lang="en-US" dirty="0" smtClean="0"/>
              <a:t>is perpendicular </a:t>
            </a:r>
            <a:r>
              <a:rPr lang="en-US" dirty="0"/>
              <a:t>to the plane defined by ν</a:t>
            </a:r>
            <a:r>
              <a:rPr lang="en-US" dirty="0" smtClean="0"/>
              <a:t>1 </a:t>
            </a:r>
            <a:r>
              <a:rPr lang="en-US" dirty="0"/>
              <a:t>and ν</a:t>
            </a:r>
            <a:r>
              <a:rPr lang="en-US" dirty="0" smtClean="0"/>
              <a:t>2 </a:t>
            </a:r>
            <a:r>
              <a:rPr lang="en-US" dirty="0"/>
              <a:t>(in this case the direction </a:t>
            </a:r>
            <a:r>
              <a:rPr lang="en-US" dirty="0" smtClean="0"/>
              <a:t>vectors are </a:t>
            </a:r>
            <a:r>
              <a:rPr lang="en-US" dirty="0"/>
              <a:t>the X and Y axes, in general a projection can be on any plane identified by </a:t>
            </a:r>
            <a:r>
              <a:rPr lang="en-US" dirty="0" smtClean="0"/>
              <a:t>two </a:t>
            </a:r>
            <a:r>
              <a:rPr lang="it-IT" dirty="0" smtClean="0"/>
              <a:t>linearly </a:t>
            </a:r>
            <a:r>
              <a:rPr lang="it-IT" dirty="0"/>
              <a:t>independent vectors).</a:t>
            </a:r>
          </a:p>
        </p:txBody>
      </p:sp>
    </p:spTree>
    <p:extLst>
      <p:ext uri="{BB962C8B-B14F-4D97-AF65-F5344CB8AC3E}">
        <p14:creationId xmlns:p14="http://schemas.microsoft.com/office/powerpoint/2010/main" val="35894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projection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</a:t>
            </a:r>
            <a:r>
              <a:rPr lang="en-US" dirty="0" smtClean="0"/>
              <a:t>inear </a:t>
            </a:r>
            <a:r>
              <a:rPr lang="en-US" dirty="0"/>
              <a:t>transformation L of the items to a space of dimension </a:t>
            </a:r>
            <a:r>
              <a:rPr lang="en-US" dirty="0" smtClean="0"/>
              <a:t>p</a:t>
            </a:r>
          </a:p>
          <a:p>
            <a:r>
              <a:rPr lang="en-US" dirty="0"/>
              <a:t>L is </a:t>
            </a:r>
            <a:r>
              <a:rPr lang="en-US" dirty="0" smtClean="0"/>
              <a:t>represented by </a:t>
            </a:r>
            <a:r>
              <a:rPr lang="en-US" dirty="0"/>
              <a:t>a p </a:t>
            </a:r>
            <a:r>
              <a:rPr lang="en-US" dirty="0" smtClean="0"/>
              <a:t>x m matrix, </a:t>
            </a:r>
            <a:r>
              <a:rPr lang="en-US" dirty="0"/>
              <a:t>acting on vector x </a:t>
            </a:r>
            <a:r>
              <a:rPr lang="en-US" dirty="0" smtClean="0"/>
              <a:t>by matrix </a:t>
            </a:r>
            <a:r>
              <a:rPr lang="en-US" dirty="0"/>
              <a:t>multiplication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 </a:t>
            </a:r>
            <a:r>
              <a:rPr lang="en-US" dirty="0"/>
              <a:t>= </a:t>
            </a:r>
            <a:r>
              <a:rPr lang="en-US" dirty="0" smtClean="0"/>
              <a:t>Lx</a:t>
            </a:r>
          </a:p>
          <a:p>
            <a:r>
              <a:rPr lang="en-US" dirty="0"/>
              <a:t>The p rows </a:t>
            </a:r>
            <a:r>
              <a:rPr lang="en-US" dirty="0" smtClean="0"/>
              <a:t>ν</a:t>
            </a:r>
            <a:r>
              <a:rPr lang="en-US" baseline="30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ν</a:t>
            </a:r>
            <a:r>
              <a:rPr lang="en-US" baseline="30000" dirty="0" err="1" smtClean="0"/>
              <a:t>p</a:t>
            </a:r>
            <a:r>
              <a:rPr lang="en-US" dirty="0" smtClean="0"/>
              <a:t> in </a:t>
            </a:r>
            <a:r>
              <a:rPr lang="en-US" dirty="0" err="1"/>
              <a:t>R</a:t>
            </a:r>
            <a:r>
              <a:rPr lang="en-US" baseline="30000" dirty="0" err="1"/>
              <a:t>m</a:t>
            </a:r>
            <a:r>
              <a:rPr lang="en-US" dirty="0"/>
              <a:t> of L are called direction </a:t>
            </a:r>
            <a:r>
              <a:rPr lang="en-US" dirty="0" smtClean="0"/>
              <a:t>vectors, and have unit norm</a:t>
            </a:r>
          </a:p>
          <a:p>
            <a:r>
              <a:rPr lang="en-US" dirty="0"/>
              <a:t>E</a:t>
            </a:r>
            <a:r>
              <a:rPr lang="en-US" dirty="0" smtClean="0"/>
              <a:t>ach coordinate </a:t>
            </a:r>
            <a:r>
              <a:rPr lang="en-US" dirty="0"/>
              <a:t>in the transformed </a:t>
            </a:r>
            <a:r>
              <a:rPr lang="en-US" dirty="0" smtClean="0"/>
              <a:t>p-dimensional </a:t>
            </a:r>
            <a:r>
              <a:rPr lang="en-US" dirty="0"/>
              <a:t>space is obtained by projecting the </a:t>
            </a:r>
            <a:r>
              <a:rPr lang="en-US" dirty="0" smtClean="0"/>
              <a:t>original vector </a:t>
            </a:r>
            <a:r>
              <a:rPr lang="en-US" dirty="0"/>
              <a:t>x </a:t>
            </a:r>
            <a:r>
              <a:rPr lang="en-US" dirty="0" smtClean="0"/>
              <a:t>onto </a:t>
            </a:r>
            <a:r>
              <a:rPr lang="en-US" dirty="0" err="1" smtClean="0"/>
              <a:t>ν</a:t>
            </a:r>
            <a:r>
              <a:rPr lang="en-US" baseline="30000" dirty="0" smtClean="0"/>
              <a:t>α</a:t>
            </a:r>
            <a:r>
              <a:rPr lang="en-US" dirty="0" smtClean="0"/>
              <a:t> .</a:t>
            </a:r>
          </a:p>
          <a:p>
            <a:r>
              <a:rPr lang="en-US" dirty="0" smtClean="0"/>
              <a:t>The coordinate vectors are given by  </a:t>
            </a:r>
            <a:r>
              <a:rPr lang="en-US" dirty="0"/>
              <a:t>x</a:t>
            </a:r>
            <a:r>
              <a:rPr lang="en-US" baseline="30000" dirty="0"/>
              <a:t>1</a:t>
            </a:r>
            <a:r>
              <a:rPr lang="en-US" dirty="0"/>
              <a:t> = </a:t>
            </a:r>
            <a:r>
              <a:rPr lang="en-US" dirty="0" smtClean="0"/>
              <a:t>Xν</a:t>
            </a:r>
            <a:r>
              <a:rPr lang="en-US" baseline="30000" dirty="0" smtClean="0"/>
              <a:t>1</a:t>
            </a:r>
            <a:r>
              <a:rPr lang="en-US" dirty="0" smtClean="0"/>
              <a:t> ,…, </a:t>
            </a:r>
            <a:r>
              <a:rPr lang="en-US" dirty="0" err="1" smtClean="0"/>
              <a:t>x</a:t>
            </a:r>
            <a:r>
              <a:rPr lang="en-US" baseline="30000" dirty="0" err="1" smtClean="0"/>
              <a:t>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Xν</a:t>
            </a:r>
            <a:r>
              <a:rPr lang="en-US" baseline="30000" dirty="0" err="1" smtClean="0"/>
              <a:t>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06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565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the </a:t>
            </a:r>
            <a:r>
              <a:rPr lang="en-US" dirty="0"/>
              <a:t>direction vectors ν</a:t>
            </a:r>
            <a:r>
              <a:rPr lang="en-US" baseline="30000" dirty="0"/>
              <a:t>1</a:t>
            </a:r>
            <a:r>
              <a:rPr lang="en-US" dirty="0"/>
              <a:t>, …, </a:t>
            </a:r>
            <a:r>
              <a:rPr lang="en-US" dirty="0" err="1"/>
              <a:t>ν</a:t>
            </a:r>
            <a:r>
              <a:rPr lang="en-US" baseline="30000" dirty="0" err="1"/>
              <a:t>p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b="1" dirty="0"/>
              <a:t>mutually </a:t>
            </a:r>
            <a:r>
              <a:rPr lang="en-US" b="1" dirty="0" smtClean="0"/>
              <a:t>orthogonal</a:t>
            </a:r>
            <a:r>
              <a:rPr lang="en-US" dirty="0" smtClean="0"/>
              <a:t> and </a:t>
            </a:r>
            <a:r>
              <a:rPr lang="en-US" dirty="0"/>
              <a:t>with unit norm:  </a:t>
            </a:r>
            <a:r>
              <a:rPr lang="en-US" dirty="0" err="1" smtClean="0"/>
              <a:t>ν</a:t>
            </a:r>
            <a:r>
              <a:rPr lang="en-US" baseline="30000" dirty="0" err="1" smtClean="0"/>
              <a:t>i</a:t>
            </a:r>
            <a:r>
              <a:rPr lang="en-US" baseline="30000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baseline="30000" dirty="0">
                <a:sym typeface="Wingdings"/>
              </a:rPr>
              <a:t> </a:t>
            </a:r>
            <a:r>
              <a:rPr lang="en-US" dirty="0" err="1" smtClean="0"/>
              <a:t>ν</a:t>
            </a:r>
            <a:r>
              <a:rPr lang="en-US" baseline="30000" dirty="0" err="1" smtClean="0"/>
              <a:t>i</a:t>
            </a:r>
            <a:r>
              <a:rPr lang="en-US" dirty="0" smtClean="0"/>
              <a:t> =</a:t>
            </a:r>
            <a:r>
              <a:rPr lang="en-US" dirty="0" err="1" smtClean="0"/>
              <a:t>δ</a:t>
            </a:r>
            <a:r>
              <a:rPr lang="en-US" baseline="-25000" dirty="0" err="1" smtClean="0"/>
              <a:t>ij</a:t>
            </a:r>
            <a:r>
              <a:rPr lang="en-US" dirty="0" smtClean="0"/>
              <a:t>, we have an orthogonal projection</a:t>
            </a:r>
          </a:p>
          <a:p>
            <a:r>
              <a:rPr lang="en-US" dirty="0" smtClean="0"/>
              <a:t>Example: a </a:t>
            </a:r>
            <a:r>
              <a:rPr lang="en-US" dirty="0"/>
              <a:t>selection of a subset of the original coordinates (in this </a:t>
            </a:r>
            <a:r>
              <a:rPr lang="en-US" dirty="0" smtClean="0"/>
              <a:t>case </a:t>
            </a:r>
            <a:r>
              <a:rPr lang="en-US" dirty="0" err="1"/>
              <a:t>ν</a:t>
            </a:r>
            <a:r>
              <a:rPr lang="en-US" baseline="30000" dirty="0" err="1"/>
              <a:t>i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dirty="0" smtClean="0"/>
              <a:t>0, 0,…,1,…0))</a:t>
            </a:r>
          </a:p>
          <a:p>
            <a:r>
              <a:rPr lang="en-US" dirty="0"/>
              <a:t>The visualization is simple because it shows </a:t>
            </a:r>
            <a:r>
              <a:rPr lang="en-US" b="1" dirty="0"/>
              <a:t>genuine properties of the </a:t>
            </a:r>
            <a:r>
              <a:rPr lang="en-US" b="1" dirty="0" smtClean="0"/>
              <a:t>data</a:t>
            </a:r>
          </a:p>
          <a:p>
            <a:r>
              <a:rPr lang="en-US" dirty="0"/>
              <a:t>On the contrary, nonlinear </a:t>
            </a:r>
            <a:r>
              <a:rPr lang="en-US" dirty="0" smtClean="0"/>
              <a:t>transformations may </a:t>
            </a:r>
            <a:r>
              <a:rPr lang="en-US" dirty="0"/>
              <a:t>deform the original data distribution in arbitrary and potentially very </a:t>
            </a:r>
            <a:r>
              <a:rPr lang="en-US" dirty="0" smtClean="0"/>
              <a:t>complex and </a:t>
            </a:r>
            <a:r>
              <a:rPr lang="en-US" dirty="0"/>
              <a:t>counter-intuitive </a:t>
            </a:r>
            <a:r>
              <a:rPr lang="en-US" dirty="0" smtClean="0"/>
              <a:t>ways</a:t>
            </a:r>
          </a:p>
          <a:p>
            <a:r>
              <a:rPr lang="en-US" dirty="0" smtClean="0"/>
              <a:t> Linear projection are efficient both computationally and with respect to storage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1930</Words>
  <Application>Microsoft Office PowerPoint</Application>
  <PresentationFormat>On-screen Show (4:3)</PresentationFormat>
  <Paragraphs>161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Dimensionality reduction by linear transformations (projections)</vt:lpstr>
      <vt:lpstr>Dimensionality reduction</vt:lpstr>
      <vt:lpstr>How to measure dissimilarity</vt:lpstr>
      <vt:lpstr>External dissimilarity structure. </vt:lpstr>
      <vt:lpstr>Notation</vt:lpstr>
      <vt:lpstr>Linear projection</vt:lpstr>
      <vt:lpstr>Linear projection (2)</vt:lpstr>
      <vt:lpstr>Orthogonal projections</vt:lpstr>
      <vt:lpstr>Principal Component Analysis (PCA)</vt:lpstr>
      <vt:lpstr>Principal Component Analysis (2)</vt:lpstr>
      <vt:lpstr>Principal Component Analysis (3)</vt:lpstr>
      <vt:lpstr>Principal Component Analysis (4)</vt:lpstr>
      <vt:lpstr>Meaning of PCA</vt:lpstr>
      <vt:lpstr>PowerPoint Presentation</vt:lpstr>
      <vt:lpstr>Limitations of PCA</vt:lpstr>
      <vt:lpstr>Weighted PCA: combining coordinates and relationships</vt:lpstr>
      <vt:lpstr>Optimization problem for weighted PCA</vt:lpstr>
      <vt:lpstr>Tuning dissimilarity values to create variations of PCA</vt:lpstr>
      <vt:lpstr>Fisher linear discrimination by ratio optimization</vt:lpstr>
      <vt:lpstr>Fisher linear discrimination</vt:lpstr>
      <vt:lpstr>Fisher linear discriminant: formal definition</vt:lpstr>
      <vt:lpstr>Fisher linear discriminant: formal definition (2)</vt:lpstr>
      <vt:lpstr>Fisher linear discriminant for 2 classes </vt:lpstr>
      <vt:lpstr>Fisher linear discriminant for 2 classes (2)</vt:lpstr>
      <vt:lpstr>Fisher discrimination index for selecting features</vt:lpstr>
      <vt:lpstr>Fisher’s linear discriminant analysis (LDA)</vt:lpstr>
      <vt:lpstr>Fisher’s linear discriminant analysis (LDA)(2)</vt:lpstr>
      <vt:lpstr>Conclusions</vt:lpstr>
      <vt:lpstr>GIST</vt:lpstr>
      <vt:lpstr>GIST(2)</vt:lpstr>
      <vt:lpstr>GIST(3)</vt:lpstr>
    </vt:vector>
  </TitlesOfParts>
  <Company>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 nonlinear models</dc:title>
  <dc:creator>io io</dc:creator>
  <cp:lastModifiedBy>Lion</cp:lastModifiedBy>
  <cp:revision>130</cp:revision>
  <dcterms:created xsi:type="dcterms:W3CDTF">2014-04-02T07:56:26Z</dcterms:created>
  <dcterms:modified xsi:type="dcterms:W3CDTF">2015-10-06T12:39:20Z</dcterms:modified>
</cp:coreProperties>
</file>