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284" r:id="rId3"/>
    <p:sldId id="285" r:id="rId4"/>
    <p:sldId id="286" r:id="rId5"/>
    <p:sldId id="287" r:id="rId6"/>
    <p:sldId id="288" r:id="rId7"/>
    <p:sldId id="289" r:id="rId8"/>
    <p:sldId id="297" r:id="rId9"/>
    <p:sldId id="291" r:id="rId10"/>
    <p:sldId id="292" r:id="rId11"/>
    <p:sldId id="293" r:id="rId12"/>
    <p:sldId id="295" r:id="rId13"/>
    <p:sldId id="294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</a:t>
            </a:r>
            <a:r>
              <a:rPr lang="en-US" dirty="0"/>
              <a:t>distance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098" r="5098"/>
          <a:stretch>
            <a:fillRect/>
          </a:stretch>
        </p:blipFill>
        <p:spPr>
          <a:xfrm>
            <a:off x="457200" y="1436424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252484" y="5720148"/>
            <a:ext cx="853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case on the left we can use the Euclidean distance as a dissimilarity</a:t>
            </a:r>
          </a:p>
          <a:p>
            <a:r>
              <a:rPr lang="en-US" dirty="0"/>
              <a:t>measure, while in the other case we need to refer to the </a:t>
            </a:r>
            <a:r>
              <a:rPr lang="en-US" b="1" dirty="0" err="1"/>
              <a:t>Mahalanobis</a:t>
            </a:r>
            <a:r>
              <a:rPr lang="en-US" b="1" dirty="0"/>
              <a:t> distance</a:t>
            </a:r>
            <a:r>
              <a:rPr lang="en-US" dirty="0"/>
              <a:t>, because</a:t>
            </a:r>
          </a:p>
          <a:p>
            <a:r>
              <a:rPr lang="en-US" dirty="0"/>
              <a:t>the data are distributed in an ellipsoidal shape.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59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ellipsoid that best represents the set’s probability distribution can be </a:t>
            </a:r>
            <a:r>
              <a:rPr lang="en-US" dirty="0" smtClean="0"/>
              <a:t>estimated by </a:t>
            </a:r>
            <a:r>
              <a:rPr lang="en-US" dirty="0"/>
              <a:t>building the </a:t>
            </a:r>
            <a:r>
              <a:rPr lang="en-US" b="1" dirty="0"/>
              <a:t>covariance matrix </a:t>
            </a:r>
            <a:r>
              <a:rPr lang="en-US" dirty="0"/>
              <a:t>of the </a:t>
            </a:r>
            <a:r>
              <a:rPr lang="en-US" dirty="0" smtClean="0"/>
              <a:t>samples</a:t>
            </a:r>
          </a:p>
          <a:p>
            <a:r>
              <a:rPr lang="en-US" dirty="0"/>
              <a:t>The center p of the cluster </a:t>
            </a:r>
            <a:r>
              <a:rPr lang="en-US" dirty="0" smtClean="0"/>
              <a:t>is the </a:t>
            </a:r>
            <a:r>
              <a:rPr lang="en-US" dirty="0"/>
              <a:t>mean value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Let the covariance matrix components </a:t>
            </a:r>
            <a:r>
              <a:rPr lang="en-US" dirty="0" smtClean="0"/>
              <a:t>be </a:t>
            </a:r>
            <a:r>
              <a:rPr lang="en-US" dirty="0"/>
              <a:t>defined as: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5397500"/>
            <a:ext cx="65405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24" y="3614848"/>
            <a:ext cx="2009775" cy="8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Mahanalobis</a:t>
            </a:r>
            <a:r>
              <a:rPr lang="en-US" dirty="0" smtClean="0"/>
              <a:t> distance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Mahalanobis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distance </a:t>
            </a:r>
            <a:r>
              <a:rPr lang="en-US" dirty="0"/>
              <a:t>of a vector x from a set of values with mean </a:t>
            </a:r>
            <a:r>
              <a:rPr lang="en-US" dirty="0" smtClean="0"/>
              <a:t>and </a:t>
            </a:r>
            <a:r>
              <a:rPr lang="en-US" dirty="0"/>
              <a:t>covariance matrix S is defined as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the </a:t>
            </a:r>
            <a:r>
              <a:rPr lang="en-US" dirty="0"/>
              <a:t>distance of the test point from the center </a:t>
            </a:r>
            <a:r>
              <a:rPr lang="en-US" dirty="0" smtClean="0"/>
              <a:t>of mass </a:t>
            </a:r>
            <a:r>
              <a:rPr lang="en-US" dirty="0"/>
              <a:t>divided by the width of the ellipsoid in the direction of the test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3422650"/>
            <a:ext cx="4152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visualization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2032" r="-42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4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1143000"/>
          </a:xfrm>
        </p:spPr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269"/>
            <a:ext cx="8229600" cy="52561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Agglomerative clustering builds a </a:t>
            </a:r>
            <a:r>
              <a:rPr lang="en-US" b="1" dirty="0"/>
              <a:t>tree</a:t>
            </a:r>
            <a:r>
              <a:rPr lang="en-US" dirty="0"/>
              <a:t> (a hierarchical organization) </a:t>
            </a:r>
            <a:r>
              <a:rPr lang="en-US" dirty="0" smtClean="0"/>
              <a:t>containing bigger and bigger clusters</a:t>
            </a:r>
          </a:p>
          <a:p>
            <a:r>
              <a:rPr lang="en-US" dirty="0" smtClean="0"/>
              <a:t>It is a “bottom up” method: first nearby points are merged, then  similar sets are merged, until a single set is obtained.</a:t>
            </a:r>
          </a:p>
          <a:p>
            <a:r>
              <a:rPr lang="en-US" dirty="0"/>
              <a:t>The number of clusters is not specified at the </a:t>
            </a:r>
            <a:r>
              <a:rPr lang="en-US" dirty="0" smtClean="0"/>
              <a:t>beginning</a:t>
            </a:r>
            <a:endParaRPr lang="en-US" dirty="0"/>
          </a:p>
          <a:p>
            <a:r>
              <a:rPr lang="en-US" dirty="0"/>
              <a:t>a proper number can </a:t>
            </a:r>
            <a:r>
              <a:rPr lang="en-US" dirty="0" smtClean="0"/>
              <a:t>be </a:t>
            </a:r>
            <a:r>
              <a:rPr lang="en-US" dirty="0"/>
              <a:t>obtained by cutting the tree (a.k.a. </a:t>
            </a:r>
            <a:r>
              <a:rPr lang="en-US" b="1" dirty="0" err="1"/>
              <a:t>dendrogram</a:t>
            </a:r>
            <a:r>
              <a:rPr lang="en-US" dirty="0"/>
              <a:t>) </a:t>
            </a:r>
            <a:r>
              <a:rPr lang="en-US" dirty="0" smtClean="0"/>
              <a:t>at an </a:t>
            </a:r>
            <a:r>
              <a:rPr lang="en-US" dirty="0"/>
              <a:t>appropriate level of similarity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Bottom-up (agglomerative) clustering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68" r="-10568"/>
          <a:stretch>
            <a:fillRect/>
          </a:stretch>
        </p:blipFill>
        <p:spPr>
          <a:xfrm>
            <a:off x="997527" y="2056872"/>
            <a:ext cx="6879648" cy="3783541"/>
          </a:xfrm>
        </p:spPr>
      </p:pic>
      <p:sp>
        <p:nvSpPr>
          <p:cNvPr id="5" name="TextBox 4"/>
          <p:cNvSpPr txBox="1"/>
          <p:nvPr/>
        </p:nvSpPr>
        <p:spPr>
          <a:xfrm>
            <a:off x="3286125" y="1539875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Birds of a feather flock together.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39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Agglomerative clustering: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Hierarchical algorithms </a:t>
            </a:r>
            <a:r>
              <a:rPr lang="en-US" dirty="0"/>
              <a:t>find successive clusters by </a:t>
            </a:r>
            <a:r>
              <a:rPr lang="en-US" b="1" dirty="0" smtClean="0"/>
              <a:t>merging</a:t>
            </a:r>
            <a:r>
              <a:rPr lang="en-US" dirty="0" smtClean="0"/>
              <a:t> previously </a:t>
            </a:r>
            <a:r>
              <a:rPr lang="en-US" dirty="0"/>
              <a:t>established </a:t>
            </a:r>
            <a:r>
              <a:rPr lang="en-US" dirty="0" smtClean="0"/>
              <a:t>smaller clusters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egin </a:t>
            </a:r>
            <a:r>
              <a:rPr lang="en-US" dirty="0"/>
              <a:t>with each element as a separate </a:t>
            </a:r>
            <a:r>
              <a:rPr lang="en-US" dirty="0" smtClean="0"/>
              <a:t>cluster.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At each step the </a:t>
            </a:r>
            <a:r>
              <a:rPr lang="en-US" dirty="0">
                <a:solidFill>
                  <a:srgbClr val="C00000"/>
                </a:solidFill>
              </a:rPr>
              <a:t>most similar </a:t>
            </a:r>
            <a:r>
              <a:rPr lang="en-US" dirty="0" smtClean="0">
                <a:solidFill>
                  <a:srgbClr val="C00000"/>
                </a:solidFill>
              </a:rPr>
              <a:t>clusters are </a:t>
            </a:r>
            <a:r>
              <a:rPr lang="en-US" dirty="0">
                <a:solidFill>
                  <a:srgbClr val="C00000"/>
                </a:solidFill>
              </a:rPr>
              <a:t>merged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Note: This requires a measure of </a:t>
            </a:r>
            <a:r>
              <a:rPr lang="en-US" dirty="0" smtClean="0">
                <a:solidFill>
                  <a:srgbClr val="C00000"/>
                </a:solidFill>
              </a:rPr>
              <a:t>similarity between two clusters</a:t>
            </a:r>
            <a:r>
              <a:rPr lang="en-US" dirty="0" smtClean="0"/>
              <a:t>. (or between a cluster and a single element).</a:t>
            </a:r>
          </a:p>
        </p:txBody>
      </p:sp>
    </p:spTree>
    <p:extLst>
      <p:ext uri="{BB962C8B-B14F-4D97-AF65-F5344CB8AC3E}">
        <p14:creationId xmlns:p14="http://schemas.microsoft.com/office/powerpoint/2010/main" val="4681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141"/>
          </a:xfrm>
        </p:spPr>
        <p:txBody>
          <a:bodyPr/>
          <a:lstStyle/>
          <a:p>
            <a:r>
              <a:rPr lang="en-US" dirty="0" smtClean="0"/>
              <a:t>Distance between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distance between clusters can be derived from a distance between elements</a:t>
            </a:r>
          </a:p>
          <a:p>
            <a:pPr marL="0" indent="0">
              <a:buNone/>
            </a:pPr>
            <a:r>
              <a:rPr lang="en-US" dirty="0" smtClean="0"/>
              <a:t>Three main choices: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C,D are two clusters, δ(</a:t>
            </a:r>
            <a:r>
              <a:rPr lang="en-US" dirty="0" err="1" smtClean="0"/>
              <a:t>x,y</a:t>
            </a:r>
            <a:r>
              <a:rPr lang="en-US" dirty="0" smtClean="0"/>
              <a:t>) is the distance between the elements x and 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5" y="2933700"/>
            <a:ext cx="46863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clusters </a:t>
            </a:r>
            <a:r>
              <a:rPr lang="en-US" i="1" dirty="0" smtClean="0"/>
              <a:t>C, </a:t>
            </a:r>
            <a:r>
              <a:rPr lang="en-US" dirty="0" smtClean="0"/>
              <a:t>proceed as follows: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clusters C and D in </a:t>
            </a:r>
            <a:r>
              <a:rPr lang="en-US" i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with minimum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substitute C and D with their </a:t>
            </a:r>
            <a:r>
              <a:rPr lang="en-US" b="1" dirty="0"/>
              <a:t>union</a:t>
            </a:r>
            <a:r>
              <a:rPr lang="en-US" dirty="0"/>
              <a:t> C </a:t>
            </a:r>
            <a:r>
              <a:rPr lang="en-US" b="1" dirty="0" smtClean="0"/>
              <a:t>U</a:t>
            </a:r>
            <a:r>
              <a:rPr lang="en-US" dirty="0" smtClean="0"/>
              <a:t> </a:t>
            </a:r>
            <a:r>
              <a:rPr lang="en-US" dirty="0"/>
              <a:t>D, and </a:t>
            </a:r>
            <a:r>
              <a:rPr lang="en-US" dirty="0" smtClean="0"/>
              <a:t>register </a:t>
            </a:r>
            <a:r>
              <a:rPr lang="en-US" dirty="0" err="1" smtClean="0"/>
              <a:t>δ</a:t>
            </a:r>
            <a:r>
              <a:rPr lang="en-US" dirty="0" smtClean="0"/>
              <a:t>* as </a:t>
            </a:r>
            <a:r>
              <a:rPr lang="en-US" dirty="0"/>
              <a:t>the distance </a:t>
            </a:r>
            <a:r>
              <a:rPr lang="en-US" dirty="0" smtClean="0"/>
              <a:t>for which </a:t>
            </a:r>
            <a:r>
              <a:rPr lang="en-US" dirty="0"/>
              <a:t>the specific merging occurred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until a single cluster containing all entities is obtained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0" y="2705100"/>
            <a:ext cx="2679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90" y="3396343"/>
            <a:ext cx="7004813" cy="333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862"/>
            <a:ext cx="8229600" cy="1143000"/>
          </a:xfrm>
        </p:spPr>
        <p:txBody>
          <a:bodyPr/>
          <a:lstStyle/>
          <a:p>
            <a:r>
              <a:rPr lang="en-US" dirty="0" err="1" smtClean="0"/>
              <a:t>Dendrogram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5200"/>
            <a:ext cx="8229600" cy="4525963"/>
          </a:xfrm>
        </p:spPr>
        <p:txBody>
          <a:bodyPr/>
          <a:lstStyle/>
          <a:p>
            <a:r>
              <a:rPr lang="en-US" dirty="0" smtClean="0"/>
              <a:t>Hierarchical merging can be visualized through </a:t>
            </a:r>
            <a:r>
              <a:rPr lang="en-US" dirty="0" err="1" smtClean="0">
                <a:solidFill>
                  <a:srgbClr val="C00000"/>
                </a:solidFill>
              </a:rPr>
              <a:t>dendrograms</a:t>
            </a:r>
            <a:r>
              <a:rPr lang="en-US" dirty="0" smtClean="0"/>
              <a:t>, </a:t>
            </a:r>
            <a:r>
              <a:rPr lang="en-US" dirty="0"/>
              <a:t>where the original entities are at the bottom and </a:t>
            </a:r>
            <a:r>
              <a:rPr lang="en-US" dirty="0" smtClean="0"/>
              <a:t>each merging action is </a:t>
            </a:r>
            <a:r>
              <a:rPr lang="en-US" dirty="0"/>
              <a:t>represented with a horizontal line connecting the two fused </a:t>
            </a:r>
            <a:r>
              <a:rPr lang="en-US" dirty="0" smtClean="0"/>
              <a:t>clusters (at a level given by </a:t>
            </a:r>
            <a:r>
              <a:rPr lang="en-US" smtClean="0"/>
              <a:t>the dissimilarity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dendrogram</a:t>
            </a:r>
            <a:r>
              <a:rPr lang="en-US" dirty="0" smtClean="0"/>
              <a:t> for vehicles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85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270000"/>
            <a:ext cx="8648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eber.com.br/stfi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72" y="52558"/>
            <a:ext cx="1405128" cy="18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922"/>
            <a:ext cx="8229600" cy="5484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point x, how do we define the </a:t>
            </a:r>
            <a:r>
              <a:rPr lang="en-US" b="1" dirty="0" smtClean="0"/>
              <a:t>probability for the point to belong to a cluster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 symmetric spherical distribution:</a:t>
            </a:r>
          </a:p>
          <a:p>
            <a:r>
              <a:rPr lang="en-US" dirty="0" smtClean="0"/>
              <a:t>Evaluate the </a:t>
            </a:r>
            <a:r>
              <a:rPr lang="en-US" dirty="0" smtClean="0">
                <a:solidFill>
                  <a:srgbClr val="C00000"/>
                </a:solidFill>
              </a:rPr>
              <a:t>standard deviation </a:t>
            </a:r>
            <a:r>
              <a:rPr lang="en-US" dirty="0" err="1" smtClean="0"/>
              <a:t>σ</a:t>
            </a:r>
            <a:r>
              <a:rPr lang="en-US" dirty="0" smtClean="0"/>
              <a:t> of the distances of the sample points</a:t>
            </a:r>
          </a:p>
          <a:p>
            <a:r>
              <a:rPr lang="en-US" dirty="0" smtClean="0"/>
              <a:t>Evaluate its distance from the </a:t>
            </a:r>
            <a:r>
              <a:rPr lang="en-US" dirty="0" smtClean="0">
                <a:solidFill>
                  <a:srgbClr val="C00000"/>
                </a:solidFill>
              </a:rPr>
              <a:t>average</a:t>
            </a:r>
            <a:r>
              <a:rPr lang="en-US" dirty="0" smtClean="0"/>
              <a:t> of points (center of mass)</a:t>
            </a:r>
          </a:p>
          <a:p>
            <a:r>
              <a:rPr lang="en-US" dirty="0" smtClean="0"/>
              <a:t>Define the </a:t>
            </a:r>
            <a:r>
              <a:rPr lang="en-US" dirty="0" smtClean="0">
                <a:solidFill>
                  <a:srgbClr val="C00000"/>
                </a:solidFill>
              </a:rPr>
              <a:t>normalized distance |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μ</a:t>
            </a:r>
            <a:r>
              <a:rPr lang="en-US" dirty="0" smtClean="0">
                <a:solidFill>
                  <a:srgbClr val="C00000"/>
                </a:solidFill>
              </a:rPr>
              <a:t>|/σ</a:t>
            </a:r>
          </a:p>
          <a:p>
            <a:r>
              <a:rPr lang="en-US" dirty="0" smtClean="0"/>
              <a:t>Derive the probability of the test point belonging to the set from the normal distribution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1533" y="999103"/>
            <a:ext cx="5239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rompted </a:t>
            </a:r>
            <a:r>
              <a:rPr lang="en-US" sz="1600" dirty="0"/>
              <a:t>by the problem of identifying  </a:t>
            </a:r>
            <a:r>
              <a:rPr lang="en-US" sz="1600" dirty="0" smtClean="0"/>
              <a:t>similarities  of skulls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based on measurements in 1927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591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 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distribution is highly </a:t>
            </a:r>
            <a:r>
              <a:rPr lang="en-US" i="1" dirty="0"/>
              <a:t>non</a:t>
            </a:r>
            <a:r>
              <a:rPr lang="en-US" dirty="0"/>
              <a:t>-spherical the probability of the test point belonging to the set will depend also on the </a:t>
            </a:r>
            <a:r>
              <a:rPr lang="en-US" b="1" dirty="0" smtClean="0"/>
              <a:t>direction</a:t>
            </a:r>
            <a:r>
              <a:rPr lang="en-US" dirty="0"/>
              <a:t> </a:t>
            </a:r>
            <a:r>
              <a:rPr lang="en-US" dirty="0" smtClean="0"/>
              <a:t>of the vector (</a:t>
            </a:r>
            <a:r>
              <a:rPr lang="en-US" b="1" dirty="0" smtClean="0"/>
              <a:t>x</a:t>
            </a:r>
            <a:r>
              <a:rPr lang="en-US" dirty="0" smtClean="0"/>
              <a:t>- </a:t>
            </a:r>
            <a:r>
              <a:rPr lang="en-US" b="1" dirty="0" smtClean="0"/>
              <a:t>μ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597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Bottom-up (agglomerative) clustering</vt:lpstr>
      <vt:lpstr>Agglomerative clustering: definition</vt:lpstr>
      <vt:lpstr>Distance between clusters</vt:lpstr>
      <vt:lpstr>Merging algorithm</vt:lpstr>
      <vt:lpstr>Dendrogram</vt:lpstr>
      <vt:lpstr>A dendrogram for vehicles</vt:lpstr>
      <vt:lpstr>Mahalanobis distance</vt:lpstr>
      <vt:lpstr>Mahalanobis distance (2)</vt:lpstr>
      <vt:lpstr>Mahalanobis distance (3)</vt:lpstr>
      <vt:lpstr>Mahalanobis distance (4)</vt:lpstr>
      <vt:lpstr>Mahanalobis distance (5)</vt:lpstr>
      <vt:lpstr>Clustering visualization</vt:lpstr>
      <vt:lpstr>Gist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110</cp:revision>
  <dcterms:created xsi:type="dcterms:W3CDTF">2014-04-02T07:56:26Z</dcterms:created>
  <dcterms:modified xsi:type="dcterms:W3CDTF">2015-10-06T12:39:11Z</dcterms:modified>
</cp:coreProperties>
</file>