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1" r:id="rId2"/>
    <p:sldId id="284" r:id="rId3"/>
    <p:sldId id="285" r:id="rId4"/>
    <p:sldId id="310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4" r:id="rId23"/>
    <p:sldId id="305" r:id="rId24"/>
    <p:sldId id="306" r:id="rId25"/>
    <p:sldId id="307" r:id="rId26"/>
    <p:sldId id="308" r:id="rId27"/>
    <p:sldId id="30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000"/>
    <a:srgbClr val="C9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6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133600"/>
            <a:ext cx="3886200" cy="3058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small" dirty="0" smtClean="0"/>
              <a:t>Roberto </a:t>
            </a:r>
            <a:r>
              <a:rPr lang="en-US" sz="1800" cap="small" dirty="0" err="1" smtClean="0"/>
              <a:t>Battiti</a:t>
            </a:r>
            <a:r>
              <a:rPr lang="en-US" sz="1800" cap="small" dirty="0" smtClean="0"/>
              <a:t>, Mauro </a:t>
            </a:r>
            <a:r>
              <a:rPr lang="en-US" sz="1800" cap="small" dirty="0" err="1" smtClean="0"/>
              <a:t>Brunato</a:t>
            </a:r>
            <a:r>
              <a:rPr lang="en-US" sz="1800" cap="small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The LION Way: Machine Learning </a:t>
            </a:r>
            <a:r>
              <a:rPr lang="en-US" sz="1800" dirty="0" smtClean="0"/>
              <a:t>plus</a:t>
            </a:r>
            <a:r>
              <a:rPr lang="en-US" sz="1800" i="1" dirty="0" smtClean="0"/>
              <a:t> Intelligent Optimization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err="1" smtClean="0"/>
              <a:t>LIONlab</a:t>
            </a:r>
            <a:r>
              <a:rPr lang="en-US" sz="1800" dirty="0" smtClean="0"/>
              <a:t>, University of Trento, Italy, </a:t>
            </a:r>
          </a:p>
          <a:p>
            <a:r>
              <a:rPr lang="en-US" sz="1800" dirty="0" smtClean="0"/>
              <a:t>Apr 2015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http://intelligent-optimization.org/LIONbook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105400" y="5029200"/>
            <a:ext cx="40798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© Roberto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Battiti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and Mauro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Brunato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,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2015, 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all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rights reserved. </a:t>
            </a:r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Slides can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be used and modified for classroom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usage,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rovided that the attribution (link to book website)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is kept.</a:t>
            </a:r>
            <a:endParaRPr lang="en-US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2" descr="LION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9" y="609600"/>
            <a:ext cx="4628691" cy="41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Clustering: Representation and metric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0869" b="-10869"/>
          <a:stretch>
            <a:fillRect/>
          </a:stretch>
        </p:blipFill>
        <p:spPr>
          <a:xfrm>
            <a:off x="243444" y="994558"/>
            <a:ext cx="8229600" cy="4525963"/>
          </a:xfrm>
        </p:spPr>
      </p:pic>
      <p:sp>
        <p:nvSpPr>
          <p:cNvPr id="3" name="Rectangle 2"/>
          <p:cNvSpPr/>
          <p:nvPr/>
        </p:nvSpPr>
        <p:spPr>
          <a:xfrm>
            <a:off x="712518" y="5065396"/>
            <a:ext cx="7760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External representation </a:t>
            </a:r>
            <a:r>
              <a:rPr lang="en-US" dirty="0"/>
              <a:t>by relationships (left) and </a:t>
            </a:r>
            <a:r>
              <a:rPr lang="en-US" b="1" dirty="0"/>
              <a:t>internal representation</a:t>
            </a:r>
          </a:p>
          <a:p>
            <a:r>
              <a:rPr lang="en-US" dirty="0"/>
              <a:t>with coordinates (right). In the first case mutual similarities between pairs are given, </a:t>
            </a:r>
            <a:r>
              <a:rPr lang="en-US" dirty="0" smtClean="0"/>
              <a:t>in the </a:t>
            </a:r>
            <a:r>
              <a:rPr lang="en-US" dirty="0"/>
              <a:t>second case individual vectors.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15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55" y="274638"/>
            <a:ext cx="875211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Clustering: Representation and </a:t>
            </a:r>
            <a:r>
              <a:rPr lang="en-US" dirty="0" smtClean="0"/>
              <a:t>metric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55" y="1600200"/>
            <a:ext cx="875211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wo different contexts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</a:t>
            </a:r>
            <a:r>
              <a:rPr lang="en-US" b="1" dirty="0" smtClean="0"/>
              <a:t>internal representation </a:t>
            </a:r>
            <a:r>
              <a:rPr lang="en-US" dirty="0" smtClean="0"/>
              <a:t>is available for each entity, and mutual similarities are derived from it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Only </a:t>
            </a:r>
            <a:r>
              <a:rPr lang="en-US" b="1" dirty="0" smtClean="0"/>
              <a:t>external representation of dissimilarities </a:t>
            </a:r>
            <a:r>
              <a:rPr lang="en-US" dirty="0" smtClean="0"/>
              <a:t>is available.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59" y="3310430"/>
            <a:ext cx="4562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7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274638"/>
            <a:ext cx="866898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Clustering: Representation and metric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effectiveness of a clustering method </a:t>
            </a:r>
            <a:r>
              <a:rPr lang="en-US" i="1" dirty="0" smtClean="0"/>
              <a:t>depends</a:t>
            </a:r>
            <a:r>
              <a:rPr lang="en-US" dirty="0" smtClean="0"/>
              <a:t> on the similarity metric, which is strongly problem-dependent.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Let’s denote the dissimilarity between entities x and y as </a:t>
            </a:r>
            <a:r>
              <a:rPr lang="en-US" dirty="0" err="1" smtClean="0"/>
              <a:t>δ</a:t>
            </a:r>
            <a:r>
              <a:rPr lang="en-US" dirty="0" smtClean="0"/>
              <a:t>(x, 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Dissimilarity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If an </a:t>
            </a:r>
            <a:r>
              <a:rPr lang="en-US" b="1" dirty="0"/>
              <a:t>internal representation </a:t>
            </a:r>
            <a:r>
              <a:rPr lang="en-US" dirty="0"/>
              <a:t>is present, a metric can be derived by the usual </a:t>
            </a:r>
            <a:r>
              <a:rPr lang="en-US" dirty="0" smtClean="0"/>
              <a:t>Euclidean distance: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Or the </a:t>
            </a:r>
            <a:r>
              <a:rPr lang="en-US" dirty="0"/>
              <a:t>Manhattan </a:t>
            </a:r>
            <a:r>
              <a:rPr lang="en-US" dirty="0" smtClean="0"/>
              <a:t>norm: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Or the cosine similarity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5" y="2543175"/>
            <a:ext cx="3886200" cy="86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5" y="4198938"/>
            <a:ext cx="4356100" cy="72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25" y="5910307"/>
            <a:ext cx="4952999" cy="7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Dissimilarity metrics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different coordinates have </a:t>
            </a:r>
            <a:r>
              <a:rPr lang="en-US" b="1" dirty="0" smtClean="0"/>
              <a:t>very different ranges</a:t>
            </a:r>
            <a:r>
              <a:rPr lang="en-US" dirty="0" smtClean="0"/>
              <a:t>, the Euclidean distance may be dominated by a subset of coordinates</a:t>
            </a:r>
          </a:p>
          <a:p>
            <a:r>
              <a:rPr lang="en-US" dirty="0" smtClean="0"/>
              <a:t>This is the case if </a:t>
            </a:r>
            <a:r>
              <a:rPr lang="en-US" b="1" dirty="0" smtClean="0"/>
              <a:t>units of measure </a:t>
            </a:r>
            <a:r>
              <a:rPr lang="en-US" dirty="0" smtClean="0"/>
              <a:t>are picked in different ways</a:t>
            </a:r>
          </a:p>
          <a:p>
            <a:r>
              <a:rPr lang="en-US" dirty="0" smtClean="0"/>
              <a:t>It cab be useful to </a:t>
            </a:r>
            <a:r>
              <a:rPr lang="en-US" b="1" dirty="0" smtClean="0"/>
              <a:t>normalize values </a:t>
            </a:r>
            <a:r>
              <a:rPr lang="en-US" dirty="0" smtClean="0"/>
              <a:t>and make them dimensionless, as follows: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5440363"/>
            <a:ext cx="563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K-means for hard and soft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/>
          </a:bodyPr>
          <a:lstStyle/>
          <a:p>
            <a:r>
              <a:rPr lang="en-US" b="1" dirty="0"/>
              <a:t>H</a:t>
            </a:r>
            <a:r>
              <a:rPr lang="en-US" b="1" dirty="0" smtClean="0"/>
              <a:t>ard </a:t>
            </a:r>
            <a:r>
              <a:rPr lang="en-US" b="1" dirty="0"/>
              <a:t>clustering </a:t>
            </a:r>
            <a:r>
              <a:rPr lang="en-US" dirty="0" smtClean="0"/>
              <a:t>problem: partition </a:t>
            </a:r>
            <a:r>
              <a:rPr lang="en-US" dirty="0"/>
              <a:t>the entities D into k </a:t>
            </a:r>
            <a:r>
              <a:rPr lang="en-US" dirty="0" smtClean="0"/>
              <a:t>disjoint subsets </a:t>
            </a:r>
            <a:r>
              <a:rPr lang="en-US" dirty="0"/>
              <a:t>C = </a:t>
            </a:r>
            <a:r>
              <a:rPr lang="en-US" dirty="0" smtClean="0"/>
              <a:t>(C</a:t>
            </a:r>
            <a:r>
              <a:rPr lang="en-US" baseline="-25000" dirty="0" smtClean="0"/>
              <a:t>1</a:t>
            </a:r>
            <a:r>
              <a:rPr lang="en-US" dirty="0" smtClean="0"/>
              <a:t>, … ,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</a:t>
            </a:r>
            <a:r>
              <a:rPr lang="en-US" dirty="0" smtClean="0"/>
              <a:t>) </a:t>
            </a:r>
            <a:r>
              <a:rPr lang="en-US" dirty="0"/>
              <a:t>to reach the following </a:t>
            </a:r>
            <a:r>
              <a:rPr lang="en-US" b="1" dirty="0" smtClean="0"/>
              <a:t>two objectives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Minimization of the average </a:t>
            </a:r>
            <a:r>
              <a:rPr lang="en-US" b="1" dirty="0"/>
              <a:t>intra-cluster </a:t>
            </a:r>
            <a:r>
              <a:rPr lang="en-US" b="1" dirty="0" smtClean="0"/>
              <a:t>dissimilarities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Maximization of </a:t>
            </a:r>
            <a:r>
              <a:rPr lang="en-US" b="1" dirty="0"/>
              <a:t>inter-cluster </a:t>
            </a:r>
            <a:r>
              <a:rPr lang="en-US" b="1" dirty="0" smtClean="0"/>
              <a:t>distance</a:t>
            </a:r>
          </a:p>
          <a:p>
            <a:pPr marL="0" indent="0">
              <a:buNone/>
            </a:pPr>
            <a:r>
              <a:rPr lang="en-US" dirty="0" smtClean="0"/>
              <a:t>Clustering is a </a:t>
            </a:r>
            <a:r>
              <a:rPr lang="en-US" dirty="0" smtClean="0">
                <a:solidFill>
                  <a:srgbClr val="C00000"/>
                </a:solidFill>
              </a:rPr>
              <a:t>multi-objective optimization task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75" y="4106803"/>
            <a:ext cx="30099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003" y="4157603"/>
            <a:ext cx="2387600" cy="825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0310" y="4360287"/>
            <a:ext cx="38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K-means for hard and soft </a:t>
            </a:r>
            <a:r>
              <a:rPr lang="en-US" dirty="0" smtClean="0"/>
              <a:t>clustering(2)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Divisive algorithms </a:t>
            </a:r>
            <a:r>
              <a:rPr lang="en-US" dirty="0"/>
              <a:t>are </a:t>
            </a:r>
            <a:r>
              <a:rPr lang="en-US" dirty="0" smtClean="0"/>
              <a:t>very simple </a:t>
            </a:r>
            <a:r>
              <a:rPr lang="en-US" dirty="0"/>
              <a:t>clustering </a:t>
            </a:r>
            <a:r>
              <a:rPr lang="en-US" dirty="0" smtClean="0"/>
              <a:t>algorithms: begin with the </a:t>
            </a:r>
            <a:r>
              <a:rPr lang="en-US" dirty="0"/>
              <a:t>whole set and </a:t>
            </a:r>
            <a:r>
              <a:rPr lang="en-US" dirty="0" smtClean="0"/>
              <a:t>divide </a:t>
            </a:r>
            <a:r>
              <a:rPr lang="en-US" dirty="0"/>
              <a:t>it into successively smaller </a:t>
            </a:r>
            <a:r>
              <a:rPr lang="en-US" dirty="0" smtClean="0"/>
              <a:t>clusters</a:t>
            </a:r>
          </a:p>
          <a:p>
            <a:r>
              <a:rPr lang="en-US" dirty="0" smtClean="0"/>
              <a:t>For each cluster, its </a:t>
            </a:r>
            <a:r>
              <a:rPr lang="en-US" b="1" dirty="0" smtClean="0"/>
              <a:t>prototype</a:t>
            </a:r>
            <a:r>
              <a:rPr lang="en-US" dirty="0" smtClean="0"/>
              <a:t> is calculated by </a:t>
            </a:r>
            <a:r>
              <a:rPr lang="en-US" dirty="0" smtClean="0">
                <a:solidFill>
                  <a:srgbClr val="C00000"/>
                </a:solidFill>
              </a:rPr>
              <a:t>minimizing the its quantization error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k-means clustering </a:t>
            </a:r>
            <a:r>
              <a:rPr lang="en-US" dirty="0"/>
              <a:t>partitions the </a:t>
            </a:r>
            <a:r>
              <a:rPr lang="en-US" dirty="0" smtClean="0"/>
              <a:t>observations into k clusters, </a:t>
            </a:r>
            <a:r>
              <a:rPr lang="en-US" dirty="0"/>
              <a:t>so </a:t>
            </a:r>
            <a:r>
              <a:rPr lang="en-US" dirty="0" smtClean="0"/>
              <a:t>that each </a:t>
            </a:r>
            <a:r>
              <a:rPr lang="en-US" dirty="0"/>
              <a:t>observation belongs to the cluster with the nearest </a:t>
            </a:r>
            <a:r>
              <a:rPr lang="en-US" b="1" dirty="0">
                <a:solidFill>
                  <a:srgbClr val="C00000"/>
                </a:solidFill>
              </a:rPr>
              <a:t>centroid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3406816"/>
            <a:ext cx="4813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K-means: 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Choose the number of clusters </a:t>
            </a:r>
            <a:r>
              <a:rPr lang="en-US" b="1" dirty="0">
                <a:solidFill>
                  <a:srgbClr val="C00000"/>
                </a:solidFill>
              </a:rPr>
              <a:t>k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Randomly generate k clusters and determine the </a:t>
            </a:r>
            <a:r>
              <a:rPr lang="en-US" b="1" dirty="0">
                <a:solidFill>
                  <a:srgbClr val="C00000"/>
                </a:solidFill>
              </a:rPr>
              <a:t>cluster centroids </a:t>
            </a:r>
            <a:r>
              <a:rPr lang="en-US" b="1" dirty="0" smtClean="0">
                <a:solidFill>
                  <a:srgbClr val="C00000"/>
                </a:solidFill>
              </a:rPr>
              <a:t>pc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</a:t>
            </a:r>
            <a:r>
              <a:rPr lang="en-US" dirty="0"/>
              <a:t>the following </a:t>
            </a:r>
            <a:r>
              <a:rPr lang="en-US" dirty="0" smtClean="0"/>
              <a:t>steps </a:t>
            </a:r>
            <a:r>
              <a:rPr lang="en-US" dirty="0"/>
              <a:t>until some convergence criterion is </a:t>
            </a:r>
            <a:r>
              <a:rPr lang="en-US" dirty="0" smtClean="0"/>
              <a:t>met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Assign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each point x to the nearest cluster </a:t>
            </a:r>
            <a:r>
              <a:rPr lang="en-US" dirty="0" smtClean="0"/>
              <a:t>centroid</a:t>
            </a:r>
          </a:p>
          <a:p>
            <a:pPr lvl="1"/>
            <a:r>
              <a:rPr lang="en-US" b="1" dirty="0" err="1">
                <a:solidFill>
                  <a:srgbClr val="C00000"/>
                </a:solidFill>
              </a:rPr>
              <a:t>Recompute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the new cluster centroid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073" y="5508625"/>
            <a:ext cx="4533900" cy="82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2344" y="5736709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SIMPLE AND FAST!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5289" r="-55289"/>
          <a:stretch>
            <a:fillRect/>
          </a:stretch>
        </p:blipFill>
        <p:spPr>
          <a:xfrm>
            <a:off x="0" y="96508"/>
            <a:ext cx="8918369" cy="4904759"/>
          </a:xfrm>
        </p:spPr>
      </p:pic>
      <p:sp>
        <p:nvSpPr>
          <p:cNvPr id="3" name="Rectangle 2"/>
          <p:cNvSpPr/>
          <p:nvPr/>
        </p:nvSpPr>
        <p:spPr>
          <a:xfrm>
            <a:off x="332509" y="5069544"/>
            <a:ext cx="83542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K-means algorithm in action (from top to bottom, left to right). Initial</a:t>
            </a:r>
          </a:p>
          <a:p>
            <a:r>
              <a:rPr lang="en-US" dirty="0"/>
              <a:t>centroids are placed. Space is subdivided into portions close to the centroids (</a:t>
            </a:r>
            <a:r>
              <a:rPr lang="en-US" dirty="0" err="1"/>
              <a:t>Voronoi</a:t>
            </a:r>
            <a:endParaRPr lang="en-US" dirty="0"/>
          </a:p>
          <a:p>
            <a:r>
              <a:rPr lang="en-US" dirty="0"/>
              <a:t>diagram: each portion contains the points which have the given centroid as closest prototype).</a:t>
            </a:r>
          </a:p>
          <a:p>
            <a:r>
              <a:rPr lang="en-US" dirty="0"/>
              <a:t>New centroids are calculated. A new space subdivision is obtained.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42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prototype </a:t>
            </a:r>
            <a:r>
              <a:rPr lang="en-US" dirty="0"/>
              <a:t>p</a:t>
            </a:r>
            <a:r>
              <a:rPr lang="en-US" baseline="-25000" dirty="0"/>
              <a:t>c</a:t>
            </a:r>
            <a:r>
              <a:rPr lang="en-US" dirty="0"/>
              <a:t> is assigned to a </a:t>
            </a:r>
            <a:r>
              <a:rPr lang="en-US" b="1" dirty="0" err="1"/>
              <a:t>Voronoi</a:t>
            </a:r>
            <a:r>
              <a:rPr lang="en-US" b="1" dirty="0"/>
              <a:t> </a:t>
            </a:r>
            <a:r>
              <a:rPr lang="en-US" b="1" dirty="0" smtClean="0"/>
              <a:t>cell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cell</a:t>
            </a:r>
            <a:r>
              <a:rPr lang="en-US" dirty="0" smtClean="0"/>
              <a:t> for the prototype p</a:t>
            </a:r>
            <a:r>
              <a:rPr lang="en-US" baseline="-25000" dirty="0" smtClean="0"/>
              <a:t>c </a:t>
            </a:r>
            <a:r>
              <a:rPr lang="en-US" dirty="0" smtClean="0"/>
              <a:t>is made of </a:t>
            </a:r>
            <a:r>
              <a:rPr lang="en-US" dirty="0"/>
              <a:t>all points closer to pc than </a:t>
            </a:r>
            <a:r>
              <a:rPr lang="en-US" dirty="0" smtClean="0"/>
              <a:t>to any </a:t>
            </a:r>
            <a:r>
              <a:rPr lang="en-US" dirty="0"/>
              <a:t>other </a:t>
            </a:r>
            <a:r>
              <a:rPr lang="en-US" dirty="0" smtClean="0"/>
              <a:t>prototype</a:t>
            </a:r>
          </a:p>
          <a:p>
            <a:r>
              <a:rPr lang="en-US" dirty="0"/>
              <a:t>S</a:t>
            </a:r>
            <a:r>
              <a:rPr lang="en-US" dirty="0" smtClean="0"/>
              <a:t>egments are </a:t>
            </a:r>
            <a:r>
              <a:rPr lang="en-US" dirty="0"/>
              <a:t>all the </a:t>
            </a:r>
            <a:r>
              <a:rPr lang="en-US" dirty="0" smtClean="0"/>
              <a:t>points that </a:t>
            </a:r>
            <a:r>
              <a:rPr lang="en-US" dirty="0"/>
              <a:t>are equidistant to the two nearest </a:t>
            </a:r>
            <a:r>
              <a:rPr lang="en-US" dirty="0" smtClean="0"/>
              <a:t>sites</a:t>
            </a:r>
          </a:p>
          <a:p>
            <a:r>
              <a:rPr lang="en-US" dirty="0" err="1" smtClean="0"/>
              <a:t>Voronoi</a:t>
            </a:r>
            <a:r>
              <a:rPr lang="en-US" dirty="0" smtClean="0"/>
              <a:t> </a:t>
            </a:r>
            <a:r>
              <a:rPr lang="en-US" dirty="0"/>
              <a:t>nodes are </a:t>
            </a:r>
            <a:r>
              <a:rPr lang="en-US" dirty="0" smtClean="0"/>
              <a:t>points equidistant to </a:t>
            </a:r>
            <a:r>
              <a:rPr lang="en-US" dirty="0"/>
              <a:t>three (or more) sites</a:t>
            </a:r>
          </a:p>
        </p:txBody>
      </p:sp>
    </p:spTree>
    <p:extLst>
      <p:ext uri="{BB962C8B-B14F-4D97-AF65-F5344CB8AC3E}">
        <p14:creationId xmlns:p14="http://schemas.microsoft.com/office/powerpoint/2010/main" val="40602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Top-down clustering: K-means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658" b="6658"/>
          <a:stretch>
            <a:fillRect/>
          </a:stretch>
        </p:blipFill>
        <p:spPr>
          <a:xfrm>
            <a:off x="1460499" y="2773873"/>
            <a:ext cx="6210961" cy="3415789"/>
          </a:xfrm>
        </p:spPr>
      </p:pic>
      <p:sp>
        <p:nvSpPr>
          <p:cNvPr id="5" name="TextBox 4"/>
          <p:cNvSpPr txBox="1"/>
          <p:nvPr/>
        </p:nvSpPr>
        <p:spPr>
          <a:xfrm>
            <a:off x="-190500" y="1417638"/>
            <a:ext cx="8877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So out of the ground the Lord God formed every beast of the field and every bird of the air, and</a:t>
            </a:r>
          </a:p>
          <a:p>
            <a:pPr algn="r"/>
            <a:r>
              <a:rPr lang="en-US" sz="1600" dirty="0"/>
              <a:t>brought them to the man to see what he would call them; and whatever the man called every</a:t>
            </a:r>
          </a:p>
          <a:p>
            <a:pPr algn="r"/>
            <a:r>
              <a:rPr lang="en-US" sz="1600" dirty="0"/>
              <a:t>living creature, that was its name. </a:t>
            </a:r>
            <a:r>
              <a:rPr lang="en-US" sz="1600" b="1" dirty="0"/>
              <a:t>The man gave name</a:t>
            </a:r>
            <a:r>
              <a:rPr lang="en-US" sz="1600" dirty="0"/>
              <a:t>s to all cattle, and to the birds of the air,</a:t>
            </a:r>
          </a:p>
          <a:p>
            <a:pPr algn="r"/>
            <a:r>
              <a:rPr lang="en-US" sz="1600" dirty="0"/>
              <a:t>and to every beast of the field</a:t>
            </a:r>
            <a:r>
              <a:rPr lang="en-US" sz="1600" dirty="0" smtClean="0"/>
              <a:t>.</a:t>
            </a:r>
          </a:p>
          <a:p>
            <a:pPr algn="r"/>
            <a:r>
              <a:rPr lang="en-US" sz="1600" dirty="0"/>
              <a:t>(Book of Genesis)</a:t>
            </a:r>
          </a:p>
        </p:txBody>
      </p:sp>
    </p:spTree>
    <p:extLst>
      <p:ext uri="{BB962C8B-B14F-4D97-AF65-F5344CB8AC3E}">
        <p14:creationId xmlns:p14="http://schemas.microsoft.com/office/powerpoint/2010/main" val="869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13"/>
            <a:ext cx="8229600" cy="1143000"/>
          </a:xfrm>
        </p:spPr>
        <p:txBody>
          <a:bodyPr/>
          <a:lstStyle/>
          <a:p>
            <a:r>
              <a:rPr lang="en-US" dirty="0" smtClean="0"/>
              <a:t>Soft clustering, fuzzy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32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some cases </a:t>
            </a:r>
            <a:r>
              <a:rPr lang="en-US" dirty="0" smtClean="0"/>
              <a:t>assignments of entities to clusters </a:t>
            </a:r>
            <a:r>
              <a:rPr lang="en-US" dirty="0"/>
              <a:t>are not crisp, but </a:t>
            </a:r>
            <a:r>
              <a:rPr lang="en-US" dirty="0">
                <a:solidFill>
                  <a:srgbClr val="C00000"/>
                </a:solidFill>
              </a:rPr>
              <a:t>probabilistic</a:t>
            </a:r>
            <a:r>
              <a:rPr lang="en-US" dirty="0"/>
              <a:t> or </a:t>
            </a:r>
            <a:r>
              <a:rPr lang="en-US" dirty="0" smtClean="0">
                <a:solidFill>
                  <a:srgbClr val="C00000"/>
                </a:solidFill>
              </a:rPr>
              <a:t>fuzzy</a:t>
            </a:r>
          </a:p>
          <a:p>
            <a:r>
              <a:rPr lang="en-US" dirty="0"/>
              <a:t>The </a:t>
            </a:r>
            <a:r>
              <a:rPr lang="en-US" dirty="0" smtClean="0"/>
              <a:t>assignment of </a:t>
            </a:r>
            <a:r>
              <a:rPr lang="en-US" dirty="0"/>
              <a:t>each entity is defined in terms of a probability </a:t>
            </a:r>
            <a:r>
              <a:rPr lang="en-US" dirty="0" smtClean="0"/>
              <a:t>associated with its </a:t>
            </a:r>
            <a:r>
              <a:rPr lang="en-US" dirty="0"/>
              <a:t>membership in different clusters, so that values sum up to </a:t>
            </a:r>
            <a:r>
              <a:rPr lang="en-US" dirty="0" smtClean="0"/>
              <a:t>one (or </a:t>
            </a:r>
            <a:r>
              <a:rPr lang="en-US" dirty="0" smtClean="0">
                <a:solidFill>
                  <a:srgbClr val="C00000"/>
                </a:solidFill>
              </a:rPr>
              <a:t>fuzzy membership </a:t>
            </a:r>
            <a:r>
              <a:rPr lang="en-US" dirty="0" smtClean="0"/>
              <a:t>if a probabilistic interpretation is not valid)</a:t>
            </a:r>
          </a:p>
          <a:p>
            <a:r>
              <a:rPr lang="en-US" dirty="0"/>
              <a:t>C</a:t>
            </a:r>
            <a:r>
              <a:rPr lang="en-US" dirty="0" smtClean="0"/>
              <a:t>luster </a:t>
            </a:r>
            <a:r>
              <a:rPr lang="en-US" dirty="0"/>
              <a:t>membership can be defined as a decreasing </a:t>
            </a:r>
            <a:r>
              <a:rPr lang="en-US" dirty="0" smtClean="0"/>
              <a:t>function of </a:t>
            </a:r>
            <a:r>
              <a:rPr lang="en-US" dirty="0"/>
              <a:t>the </a:t>
            </a:r>
            <a:r>
              <a:rPr lang="en-US" dirty="0" smtClean="0"/>
              <a:t>dissimilarities: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061" y="5590267"/>
            <a:ext cx="4689315" cy="9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388"/>
            <a:ext cx="8229600" cy="1143000"/>
          </a:xfrm>
        </p:spPr>
        <p:txBody>
          <a:bodyPr/>
          <a:lstStyle/>
          <a:p>
            <a:r>
              <a:rPr lang="en-US" dirty="0"/>
              <a:t>Soft </a:t>
            </a:r>
            <a:r>
              <a:rPr lang="en-US" dirty="0" smtClean="0"/>
              <a:t>clustering, centroids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5294"/>
            <a:ext cx="8229600" cy="4956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Online update:</a:t>
            </a:r>
          </a:p>
          <a:p>
            <a:r>
              <a:rPr lang="en-US" dirty="0"/>
              <a:t>repeatedly </a:t>
            </a:r>
            <a:r>
              <a:rPr lang="en-US" dirty="0" smtClean="0"/>
              <a:t>consider </a:t>
            </a:r>
            <a:r>
              <a:rPr lang="en-US" dirty="0"/>
              <a:t>an </a:t>
            </a:r>
            <a:r>
              <a:rPr lang="en-US" b="1" dirty="0"/>
              <a:t>entity x</a:t>
            </a:r>
            <a:r>
              <a:rPr lang="en-US" dirty="0" smtClean="0"/>
              <a:t>, derive </a:t>
            </a:r>
            <a:r>
              <a:rPr lang="en-US" dirty="0"/>
              <a:t>its current fuzzy cluster </a:t>
            </a:r>
            <a:r>
              <a:rPr lang="en-US" dirty="0" smtClean="0"/>
              <a:t>memberships and </a:t>
            </a:r>
            <a:r>
              <a:rPr lang="en-US" dirty="0"/>
              <a:t>updates all prototypes so that </a:t>
            </a:r>
            <a:r>
              <a:rPr lang="en-US" b="1" dirty="0"/>
              <a:t>the closer prototypes tend to become even closer </a:t>
            </a:r>
            <a:r>
              <a:rPr lang="en-US" dirty="0" smtClean="0"/>
              <a:t>to the entity </a:t>
            </a:r>
            <a:r>
              <a:rPr lang="en-US" dirty="0"/>
              <a:t>x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the prototype is </a:t>
            </a:r>
            <a:r>
              <a:rPr lang="en-US" b="1" dirty="0"/>
              <a:t>pulled</a:t>
            </a:r>
            <a:r>
              <a:rPr lang="en-US" dirty="0"/>
              <a:t> by each </a:t>
            </a:r>
            <a:r>
              <a:rPr lang="en-US" dirty="0" smtClean="0"/>
              <a:t>entity to </a:t>
            </a:r>
            <a:r>
              <a:rPr lang="en-US" dirty="0"/>
              <a:t>move along the vector (</a:t>
            </a:r>
            <a:r>
              <a:rPr lang="en-US" b="1" dirty="0"/>
              <a:t>x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b="1" dirty="0"/>
              <a:t>p</a:t>
            </a:r>
            <a:r>
              <a:rPr lang="en-US" b="1" baseline="-25000" dirty="0"/>
              <a:t>c</a:t>
            </a:r>
            <a:r>
              <a:rPr lang="en-US" dirty="0"/>
              <a:t>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428" y="4107419"/>
            <a:ext cx="5346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clustering, centroids </a:t>
            </a:r>
            <a:r>
              <a:rPr lang="en-US" dirty="0" smtClean="0"/>
              <a:t>update(2)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Batch </a:t>
            </a:r>
            <a:r>
              <a:rPr lang="en-US" dirty="0"/>
              <a:t>update</a:t>
            </a:r>
            <a:r>
              <a:rPr lang="en-US" dirty="0" smtClean="0"/>
              <a:t>:</a:t>
            </a:r>
          </a:p>
          <a:p>
            <a:r>
              <a:rPr lang="en-US" i="1" dirty="0"/>
              <a:t>first</a:t>
            </a:r>
            <a:r>
              <a:rPr lang="en-US" dirty="0"/>
              <a:t> </a:t>
            </a:r>
            <a:r>
              <a:rPr lang="en-US" dirty="0" smtClean="0"/>
              <a:t>sum updated </a:t>
            </a:r>
            <a:r>
              <a:rPr lang="en-US" dirty="0"/>
              <a:t>contributions over all </a:t>
            </a:r>
            <a:r>
              <a:rPr lang="en-US" dirty="0" smtClean="0"/>
              <a:t>entities </a:t>
            </a:r>
            <a:r>
              <a:rPr lang="en-US" dirty="0"/>
              <a:t>and </a:t>
            </a:r>
            <a:r>
              <a:rPr lang="en-US" i="1" dirty="0"/>
              <a:t>then</a:t>
            </a:r>
            <a:r>
              <a:rPr lang="en-US" dirty="0"/>
              <a:t> proceed to update, as follows: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4159250"/>
            <a:ext cx="4470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vs. online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   increases, </a:t>
            </a:r>
            <a:r>
              <a:rPr lang="en-US" dirty="0"/>
              <a:t>increasingly different results can be </a:t>
            </a:r>
            <a:r>
              <a:rPr lang="en-US" dirty="0" smtClean="0"/>
              <a:t>obtained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The online update avoids summing all contributions before moving the prototype, and it is therefore suggested when the number of data items becomes very large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1708150"/>
            <a:ext cx="371590" cy="4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5068" r="-15068"/>
          <a:stretch>
            <a:fillRect/>
          </a:stretch>
        </p:blipFill>
        <p:spPr>
          <a:xfrm>
            <a:off x="457200" y="139535"/>
            <a:ext cx="8229600" cy="4525963"/>
          </a:xfrm>
        </p:spPr>
      </p:pic>
      <p:sp>
        <p:nvSpPr>
          <p:cNvPr id="3" name="Rectangle 2"/>
          <p:cNvSpPr/>
          <p:nvPr/>
        </p:nvSpPr>
        <p:spPr>
          <a:xfrm>
            <a:off x="1175657" y="5089014"/>
            <a:ext cx="7006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K-means clustering. Individual points and cluster prototypes are shown.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62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Unsupervised learning deals with building models </a:t>
            </a:r>
            <a:r>
              <a:rPr lang="en-US" dirty="0" smtClean="0"/>
              <a:t>by using </a:t>
            </a:r>
            <a:r>
              <a:rPr lang="en-US" dirty="0"/>
              <a:t>only input data, </a:t>
            </a:r>
            <a:r>
              <a:rPr lang="en-US" dirty="0" smtClean="0"/>
              <a:t>without resorting </a:t>
            </a:r>
            <a:r>
              <a:rPr lang="en-US" dirty="0"/>
              <a:t>to classification labels</a:t>
            </a:r>
            <a:r>
              <a:rPr lang="en-US" dirty="0" smtClean="0"/>
              <a:t>.</a:t>
            </a:r>
          </a:p>
          <a:p>
            <a:r>
              <a:rPr lang="en-US" dirty="0"/>
              <a:t>clustering aims at grouping </a:t>
            </a:r>
            <a:r>
              <a:rPr lang="en-US" dirty="0" smtClean="0"/>
              <a:t>similar cases </a:t>
            </a:r>
            <a:r>
              <a:rPr lang="en-US" dirty="0"/>
              <a:t>in the same </a:t>
            </a:r>
            <a:r>
              <a:rPr lang="en-US" dirty="0" smtClean="0"/>
              <a:t>group</a:t>
            </a:r>
          </a:p>
          <a:p>
            <a:r>
              <a:rPr lang="en-US" dirty="0"/>
              <a:t>The information </a:t>
            </a:r>
            <a:r>
              <a:rPr lang="en-US" dirty="0" smtClean="0"/>
              <a:t>to start </a:t>
            </a:r>
            <a:r>
              <a:rPr lang="en-US" dirty="0"/>
              <a:t>the clustering </a:t>
            </a:r>
            <a:r>
              <a:rPr lang="en-US" dirty="0" smtClean="0"/>
              <a:t>can </a:t>
            </a:r>
            <a:r>
              <a:rPr lang="en-US" dirty="0"/>
              <a:t>be given as </a:t>
            </a:r>
            <a:r>
              <a:rPr lang="en-US" b="1" dirty="0"/>
              <a:t>relationships</a:t>
            </a:r>
            <a:r>
              <a:rPr lang="en-US" dirty="0"/>
              <a:t> between couples of </a:t>
            </a:r>
            <a:r>
              <a:rPr lang="en-US" dirty="0" smtClean="0"/>
              <a:t>points (</a:t>
            </a:r>
            <a:r>
              <a:rPr lang="en-US" dirty="0"/>
              <a:t>external </a:t>
            </a:r>
            <a:r>
              <a:rPr lang="en-US" dirty="0" smtClean="0"/>
              <a:t>representation, prototypes can be computed) </a:t>
            </a:r>
            <a:r>
              <a:rPr lang="en-US" dirty="0"/>
              <a:t>or as </a:t>
            </a:r>
            <a:r>
              <a:rPr lang="en-US" b="1" dirty="0"/>
              <a:t>vectors</a:t>
            </a:r>
            <a:r>
              <a:rPr lang="en-US" dirty="0"/>
              <a:t> describing individual points (internal representation)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36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 of clustering: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Information compression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Identification of global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Reducing cognitive overload by using prototypes</a:t>
            </a:r>
          </a:p>
          <a:p>
            <a:r>
              <a:rPr lang="en-US" dirty="0" smtClean="0"/>
              <a:t>The choice of the </a:t>
            </a:r>
            <a:r>
              <a:rPr lang="en-US" b="1" dirty="0" smtClean="0"/>
              <a:t>similarity metric </a:t>
            </a:r>
            <a:r>
              <a:rPr lang="en-US" dirty="0" smtClean="0"/>
              <a:t>is key</a:t>
            </a:r>
          </a:p>
          <a:p>
            <a:r>
              <a:rPr lang="en-US" dirty="0" smtClean="0"/>
              <a:t>It is a </a:t>
            </a:r>
            <a:r>
              <a:rPr lang="en-US" b="1" dirty="0" smtClean="0"/>
              <a:t>multi-objective</a:t>
            </a:r>
            <a:r>
              <a:rPr lang="en-US" dirty="0" smtClean="0"/>
              <a:t> task: similarity within clusters vs. dissimilarity between clusters</a:t>
            </a:r>
          </a:p>
        </p:txBody>
      </p:sp>
    </p:spTree>
    <p:extLst>
      <p:ext uri="{BB962C8B-B14F-4D97-AF65-F5344CB8AC3E}">
        <p14:creationId xmlns:p14="http://schemas.microsoft.com/office/powerpoint/2010/main" val="19916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Gist(3)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top-down</a:t>
            </a:r>
            <a:r>
              <a:rPr lang="en-US" dirty="0"/>
              <a:t> clustering one proceeds by selecting the desired number of </a:t>
            </a:r>
            <a:r>
              <a:rPr lang="en-US" dirty="0" smtClean="0"/>
              <a:t>classes and </a:t>
            </a:r>
            <a:r>
              <a:rPr lang="en-US" dirty="0"/>
              <a:t>subdividing the </a:t>
            </a:r>
            <a:r>
              <a:rPr lang="en-US" dirty="0" smtClean="0"/>
              <a:t>cases</a:t>
            </a:r>
          </a:p>
          <a:p>
            <a:r>
              <a:rPr lang="en-US" dirty="0"/>
              <a:t>K-means starts by positioning </a:t>
            </a:r>
            <a:r>
              <a:rPr lang="en-US" b="1" dirty="0"/>
              <a:t>K prototypes</a:t>
            </a:r>
            <a:r>
              <a:rPr lang="en-US" dirty="0"/>
              <a:t>, </a:t>
            </a:r>
            <a:r>
              <a:rPr lang="en-US" dirty="0" smtClean="0"/>
              <a:t>assigning cases </a:t>
            </a:r>
            <a:r>
              <a:rPr lang="en-US" dirty="0"/>
              <a:t>to their closets prototypes, </a:t>
            </a:r>
            <a:r>
              <a:rPr lang="en-US" dirty="0" smtClean="0"/>
              <a:t>re-computing </a:t>
            </a:r>
            <a:r>
              <a:rPr lang="en-US" dirty="0"/>
              <a:t>the prototypes as averages of the </a:t>
            </a:r>
            <a:r>
              <a:rPr lang="en-US" dirty="0" smtClean="0"/>
              <a:t>cases assigned </a:t>
            </a:r>
            <a:r>
              <a:rPr lang="en-US" dirty="0"/>
              <a:t>to them, ....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be learnt </a:t>
            </a:r>
            <a:r>
              <a:rPr lang="en-US" i="1" dirty="0" smtClean="0"/>
              <a:t>without</a:t>
            </a:r>
            <a:r>
              <a:rPr lang="en-US" dirty="0" smtClean="0"/>
              <a:t> teachers and labels?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Modeling and understanding </a:t>
            </a:r>
            <a:r>
              <a:rPr lang="en-US" dirty="0" smtClean="0"/>
              <a:t>structure is at </a:t>
            </a:r>
            <a:r>
              <a:rPr lang="en-US" dirty="0"/>
              <a:t>the basis of our cognitive abilities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name is a way </a:t>
            </a:r>
            <a:r>
              <a:rPr lang="en-US" dirty="0" smtClean="0"/>
              <a:t>to </a:t>
            </a:r>
            <a:r>
              <a:rPr lang="en-US" b="1" dirty="0" smtClean="0"/>
              <a:t>group</a:t>
            </a:r>
            <a:r>
              <a:rPr lang="en-US" dirty="0" smtClean="0"/>
              <a:t> </a:t>
            </a:r>
            <a:r>
              <a:rPr lang="en-US" dirty="0"/>
              <a:t>different experiences so that we can start speaking and </a:t>
            </a:r>
            <a:r>
              <a:rPr lang="en-US" dirty="0" smtClean="0"/>
              <a:t>reasoning (think about animal species, or continent’s names)</a:t>
            </a:r>
          </a:p>
        </p:txBody>
      </p:sp>
    </p:spTree>
    <p:extLst>
      <p:ext uri="{BB962C8B-B14F-4D97-AF65-F5344CB8AC3E}">
        <p14:creationId xmlns:p14="http://schemas.microsoft.com/office/powerpoint/2010/main" val="9249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8"/>
            <a:ext cx="8229600" cy="1143000"/>
          </a:xfrm>
        </p:spPr>
        <p:txBody>
          <a:bodyPr/>
          <a:lstStyle/>
          <a:p>
            <a:r>
              <a:rPr lang="it-IT" dirty="0" smtClean="0"/>
              <a:t>An example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982683"/>
            <a:ext cx="8229600" cy="4525963"/>
          </a:xfrm>
        </p:spPr>
        <p:txBody>
          <a:bodyPr/>
          <a:lstStyle/>
          <a:p>
            <a:r>
              <a:rPr lang="it-IT" dirty="0" smtClean="0"/>
              <a:t>Clustering different </a:t>
            </a:r>
          </a:p>
          <a:p>
            <a:pPr marL="0" indent="0">
              <a:buNone/>
            </a:pPr>
            <a:r>
              <a:rPr lang="it-IT" dirty="0" smtClean="0"/>
              <a:t>flowers in a meadow </a:t>
            </a:r>
          </a:p>
          <a:p>
            <a:pPr marL="0" indent="0">
              <a:buNone/>
            </a:pPr>
            <a:r>
              <a:rPr lang="it-IT" dirty="0" smtClean="0"/>
              <a:t>without knowing names</a:t>
            </a:r>
            <a:endParaRPr lang="it-IT" dirty="0"/>
          </a:p>
        </p:txBody>
      </p:sp>
      <p:pic>
        <p:nvPicPr>
          <p:cNvPr id="1026" name="Picture 2" descr="http://2.bp.blogspot.com/-qq-4LD3JxBM/TjKO7uiLqkI/AAAAAAAAA68/0UNlS4TSR0A/s1600/Flower-Wallpaper-flowers-249401_1242_1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52" y="1461140"/>
            <a:ext cx="4043548" cy="449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pi.ning.com/files/WnmTYkV-edKkveQgSNhz5N6b2DrVIEl-qUzFO-XLoNMny6fyklg990IwxfCoKB-9U*DEmcSlVt2gcQ7V4qEXDTjLmbPBYqdi/ws_Glade_Flowers_1920x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97" y="2933205"/>
            <a:ext cx="5302301" cy="33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45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Clustering</a:t>
            </a:r>
            <a:r>
              <a:rPr lang="en-US" dirty="0" smtClean="0"/>
              <a:t>: grouping </a:t>
            </a:r>
            <a:r>
              <a:rPr lang="en-US" dirty="0"/>
              <a:t>similar things together, </a:t>
            </a:r>
            <a:r>
              <a:rPr lang="en-US" dirty="0" smtClean="0"/>
              <a:t>then one can label the groups with names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ompression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information (prototypes)</a:t>
            </a:r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C00000"/>
                </a:solidFill>
              </a:rPr>
              <a:t>prototype</a:t>
            </a:r>
            <a:r>
              <a:rPr lang="en-US" dirty="0"/>
              <a:t> summarizes the information contained in the </a:t>
            </a:r>
            <a:r>
              <a:rPr lang="en-US" dirty="0" smtClean="0"/>
              <a:t>subset of </a:t>
            </a:r>
            <a:r>
              <a:rPr lang="en-US" dirty="0"/>
              <a:t>cases which it </a:t>
            </a:r>
            <a:r>
              <a:rPr lang="en-US" dirty="0" smtClean="0"/>
              <a:t>represents</a:t>
            </a:r>
          </a:p>
          <a:p>
            <a:r>
              <a:rPr lang="en-US" dirty="0"/>
              <a:t>When similar cases are grouped together, one can </a:t>
            </a:r>
            <a:r>
              <a:rPr lang="en-US" dirty="0" smtClean="0"/>
              <a:t>reason about </a:t>
            </a:r>
            <a:r>
              <a:rPr lang="en-US" dirty="0"/>
              <a:t>groups instead of individual </a:t>
            </a:r>
            <a:r>
              <a:rPr lang="en-US" dirty="0" smtClean="0"/>
              <a:t>entities.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763" r="-23763"/>
          <a:stretch>
            <a:fillRect/>
          </a:stretch>
        </p:blipFill>
        <p:spPr>
          <a:xfrm>
            <a:off x="558140" y="428500"/>
            <a:ext cx="8128660" cy="4469530"/>
          </a:xfrm>
        </p:spPr>
      </p:pic>
      <p:sp>
        <p:nvSpPr>
          <p:cNvPr id="3" name="Rectangle 2"/>
          <p:cNvSpPr/>
          <p:nvPr/>
        </p:nvSpPr>
        <p:spPr>
          <a:xfrm>
            <a:off x="1074717" y="5033642"/>
            <a:ext cx="675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Clustering is deeply rooted into the human activity of grouping and </a:t>
            </a:r>
            <a:r>
              <a:rPr lang="en-US" dirty="0" smtClean="0"/>
              <a:t>naming entities</a:t>
            </a:r>
            <a:r>
              <a:rPr lang="en-US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33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Clustering is used in a wide range of areas like: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Marketing (Market </a:t>
            </a:r>
            <a:r>
              <a:rPr lang="en-US" b="1" dirty="0" smtClean="0"/>
              <a:t>segmentation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Finance (Risk-analysis of financial portfolios, diversification)</a:t>
            </a:r>
          </a:p>
          <a:p>
            <a:r>
              <a:rPr lang="en-US" dirty="0" smtClean="0"/>
              <a:t>Healthcare (grouping symptoms and defining illnesses, grouping genes in biological networks)</a:t>
            </a:r>
          </a:p>
          <a:p>
            <a:r>
              <a:rPr lang="en-US" dirty="0" smtClean="0"/>
              <a:t>Text mining (construction of semantic networks)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Approaches for 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Top-down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First the number of classes is decided, then the division is performed.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Bottom-up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One starts by merging the most similar items and stops when the achieved grouping “makes sense” for the application.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Approaches </a:t>
            </a:r>
            <a:r>
              <a:rPr lang="en-US" dirty="0"/>
              <a:t>for unsupervised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Dimensionality reduction </a:t>
            </a:r>
            <a:r>
              <a:rPr lang="en-US" dirty="0" smtClean="0"/>
              <a:t>(identify the “directions of variation” in the data)</a:t>
            </a:r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Generative models </a:t>
            </a:r>
            <a:r>
              <a:rPr lang="en-US" dirty="0" smtClean="0"/>
              <a:t>(cluster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a model for a probability distribution of the process producing the observed examples in the cluster)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Semi-supervised learning </a:t>
            </a:r>
            <a:r>
              <a:rPr lang="en-US" dirty="0" smtClean="0"/>
              <a:t>(use </a:t>
            </a:r>
            <a:r>
              <a:rPr lang="en-US" i="1" dirty="0" smtClean="0"/>
              <a:t>both</a:t>
            </a:r>
            <a:r>
              <a:rPr lang="en-US" dirty="0" smtClean="0"/>
              <a:t> labeled </a:t>
            </a:r>
            <a:r>
              <a:rPr lang="en-US" i="1" dirty="0" smtClean="0"/>
              <a:t>and</a:t>
            </a:r>
            <a:r>
              <a:rPr lang="en-US" dirty="0" smtClean="0"/>
              <a:t> unlabeled examples in the learning process)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1212</Words>
  <Application>Microsoft Office PowerPoint</Application>
  <PresentationFormat>On-screen Show 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Top-down clustering: K-means</vt:lpstr>
      <vt:lpstr>What can be learnt without teachers and labels?</vt:lpstr>
      <vt:lpstr>An example</vt:lpstr>
      <vt:lpstr>Clustering</vt:lpstr>
      <vt:lpstr>PowerPoint Presentation</vt:lpstr>
      <vt:lpstr>Practical applications</vt:lpstr>
      <vt:lpstr>Approaches for unsupervised learning</vt:lpstr>
      <vt:lpstr>Approaches for unsupervised learning</vt:lpstr>
      <vt:lpstr>Clustering: Representation and metric</vt:lpstr>
      <vt:lpstr>Clustering: Representation and metric (2)</vt:lpstr>
      <vt:lpstr>Clustering: Representation and metric (3)</vt:lpstr>
      <vt:lpstr>Dissimilarity metrics</vt:lpstr>
      <vt:lpstr>Dissimilarity metrics (2)</vt:lpstr>
      <vt:lpstr>K-means for hard and soft clustering</vt:lpstr>
      <vt:lpstr>K-means for hard and soft clustering(2)</vt:lpstr>
      <vt:lpstr>K-means: the algorithm</vt:lpstr>
      <vt:lpstr>PowerPoint Presentation</vt:lpstr>
      <vt:lpstr>Voronoi diagrams</vt:lpstr>
      <vt:lpstr>Soft clustering, fuzzy membership</vt:lpstr>
      <vt:lpstr>Soft clustering, centroids update</vt:lpstr>
      <vt:lpstr>Soft clustering, centroids update(2)</vt:lpstr>
      <vt:lpstr>Batch vs. online update</vt:lpstr>
      <vt:lpstr>PowerPoint Presentation</vt:lpstr>
      <vt:lpstr>Gist</vt:lpstr>
      <vt:lpstr>Gist(2)</vt:lpstr>
      <vt:lpstr>Gist(3)</vt:lpstr>
    </vt:vector>
  </TitlesOfParts>
  <Company>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 nonlinear models</dc:title>
  <dc:creator>io io</dc:creator>
  <cp:lastModifiedBy>Lion</cp:lastModifiedBy>
  <cp:revision>97</cp:revision>
  <dcterms:created xsi:type="dcterms:W3CDTF">2014-04-02T07:56:26Z</dcterms:created>
  <dcterms:modified xsi:type="dcterms:W3CDTF">2015-10-06T12:39:01Z</dcterms:modified>
</cp:coreProperties>
</file>